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9"/>
  </p:notesMasterIdLst>
  <p:sldIdLst>
    <p:sldId id="257" r:id="rId2"/>
    <p:sldId id="318" r:id="rId3"/>
    <p:sldId id="329" r:id="rId4"/>
    <p:sldId id="357" r:id="rId5"/>
    <p:sldId id="324" r:id="rId6"/>
    <p:sldId id="338" r:id="rId7"/>
    <p:sldId id="380" r:id="rId8"/>
    <p:sldId id="381" r:id="rId9"/>
    <p:sldId id="360" r:id="rId10"/>
    <p:sldId id="322" r:id="rId11"/>
    <p:sldId id="301" r:id="rId12"/>
    <p:sldId id="292" r:id="rId13"/>
    <p:sldId id="293" r:id="rId14"/>
    <p:sldId id="298" r:id="rId15"/>
    <p:sldId id="299" r:id="rId16"/>
    <p:sldId id="294" r:id="rId17"/>
    <p:sldId id="315" r:id="rId18"/>
    <p:sldId id="316" r:id="rId19"/>
    <p:sldId id="303" r:id="rId20"/>
    <p:sldId id="300" r:id="rId21"/>
    <p:sldId id="311" r:id="rId22"/>
    <p:sldId id="295" r:id="rId23"/>
    <p:sldId id="346" r:id="rId24"/>
    <p:sldId id="345" r:id="rId25"/>
    <p:sldId id="330" r:id="rId26"/>
    <p:sldId id="306" r:id="rId27"/>
    <p:sldId id="307" r:id="rId28"/>
    <p:sldId id="296" r:id="rId29"/>
    <p:sldId id="297" r:id="rId30"/>
    <p:sldId id="370" r:id="rId31"/>
    <p:sldId id="331" r:id="rId32"/>
    <p:sldId id="337" r:id="rId33"/>
    <p:sldId id="386" r:id="rId34"/>
    <p:sldId id="290" r:id="rId35"/>
    <p:sldId id="352" r:id="rId36"/>
    <p:sldId id="387" r:id="rId37"/>
    <p:sldId id="275" r:id="rId3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74094"/>
  </p:normalViewPr>
  <p:slideViewPr>
    <p:cSldViewPr snapToGrid="0">
      <p:cViewPr>
        <p:scale>
          <a:sx n="69" d="100"/>
          <a:sy n="69" d="100"/>
        </p:scale>
        <p:origin x="600" y="-56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93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47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Micro-batches (near-real</a:t>
            </a:r>
            <a:r>
              <a:rPr lang="en-US" baseline="0" dirty="0" smtClean="0"/>
              <a:t> time) vs Event based (Storm or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7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30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3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29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7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4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84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07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08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43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 Facebook</a:t>
            </a:r>
            <a:r>
              <a:rPr lang="en-US" baseline="0" dirty="0" smtClean="0"/>
              <a:t> Eng. Blog: http://</a:t>
            </a:r>
            <a:r>
              <a:rPr lang="en-US" baseline="0" dirty="0" err="1" smtClean="0"/>
              <a:t>bit.ly</a:t>
            </a:r>
            <a:r>
              <a:rPr lang="en-US" baseline="0" dirty="0" smtClean="0"/>
              <a:t>/2cJaIrf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2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3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E1E1E"/>
                </a:solidFill>
              </a:rPr>
              <a:t>Hortonworks: Powering the Future of Data</a:t>
            </a:r>
            <a:endParaRPr lang="en-US" dirty="0">
              <a:solidFill>
                <a:srgbClr val="1E1E1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>
                <a:solidFill>
                  <a:srgbClr val="1E1E1E"/>
                </a:solidFill>
              </a:rPr>
              <a:pPr/>
              <a:t>6</a:t>
            </a:fld>
            <a:endParaRPr lang="en-US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1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7" y="4343713"/>
            <a:ext cx="5485146" cy="286185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81" tIns="45491" rIns="90981" bIns="45491">
            <a:spAutoFit/>
          </a:bodyPr>
          <a:lstStyle/>
          <a:p>
            <a:endParaRPr lang="en-US" dirty="0">
              <a:latin typeface="Times New Roman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1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00B050"/>
                </a:solidFill>
              </a:rPr>
              <a:t>NiFi</a:t>
            </a:r>
            <a:r>
              <a:rPr lang="en-US" sz="1200" dirty="0" smtClean="0">
                <a:solidFill>
                  <a:srgbClr val="00B050"/>
                </a:solidFill>
              </a:rPr>
              <a:t>:</a:t>
            </a:r>
            <a:r>
              <a:rPr lang="en-US" sz="1200" baseline="0" dirty="0" smtClean="0">
                <a:solidFill>
                  <a:srgbClr val="00B050"/>
                </a:solidFill>
              </a:rPr>
              <a:t> simple event processing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aseline="0" dirty="0" smtClean="0">
                <a:solidFill>
                  <a:srgbClr val="00B050"/>
                </a:solidFill>
              </a:rPr>
              <a:t>Spark: complex event processing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 smtClean="0">
              <a:solidFill>
                <a:srgbClr val="00B050"/>
              </a:solidFill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00B050"/>
                </a:solidFill>
              </a:rPr>
              <a:t>Build predictive model from Historical</a:t>
            </a:r>
            <a:r>
              <a:rPr lang="en-US" sz="1200" baseline="0" dirty="0" smtClean="0">
                <a:solidFill>
                  <a:srgbClr val="00B050"/>
                </a:solidFill>
              </a:rPr>
              <a:t> insights.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aseline="0" dirty="0" smtClean="0">
                <a:solidFill>
                  <a:srgbClr val="00B050"/>
                </a:solidFill>
              </a:rPr>
              <a:t>Deploy predictive model for real-time insights.</a:t>
            </a:r>
            <a:endParaRPr lang="en-US" sz="1200" dirty="0" smtClean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9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777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777" y="1327722"/>
            <a:ext cx="13167361" cy="207935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651"/>
              </a:spcBef>
              <a:buClr>
                <a:srgbClr val="69BE28"/>
              </a:buClr>
              <a:buFont typeface="Wingdings" charset="2"/>
              <a:buNone/>
              <a:defRPr sz="2880" b="1" i="0" baseline="0">
                <a:latin typeface="Arial"/>
                <a:cs typeface="Arial"/>
              </a:defRPr>
            </a:lvl1pPr>
            <a:lvl2pPr marL="0" indent="0" defTabSz="70486">
              <a:spcBef>
                <a:spcPts val="931"/>
              </a:spcBef>
              <a:buFont typeface="Lucida Grande"/>
              <a:buNone/>
              <a:tabLst/>
              <a:defRPr sz="2400">
                <a:solidFill>
                  <a:srgbClr val="1E1E1E"/>
                </a:solidFill>
              </a:defRPr>
            </a:lvl2pPr>
            <a:lvl3pPr marL="200026" indent="-200026" defTabSz="339090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160">
                <a:solidFill>
                  <a:srgbClr val="1E1E1E"/>
                </a:solidFill>
              </a:defRPr>
            </a:lvl3pPr>
            <a:lvl4pPr marL="476250" indent="-205740" defTabSz="339090">
              <a:spcBef>
                <a:spcPts val="931"/>
              </a:spcBef>
              <a:spcAft>
                <a:spcPts val="0"/>
              </a:spcAft>
              <a:defRPr sz="1920">
                <a:solidFill>
                  <a:srgbClr val="1E1E1E"/>
                </a:solidFill>
              </a:defRPr>
            </a:lvl4pPr>
            <a:lvl5pPr marL="752476" indent="-211456" defTabSz="339090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defRPr sz="168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8" y="-16045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tx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20847"/>
            <a:ext cx="14681056" cy="825044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tx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hoto Title, Option 1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hoto Title, Option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59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680057"/>
            <a:ext cx="13166725" cy="470898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79714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71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microsoft.com/office/2007/relationships/hdphoto" Target="../media/hdphoto3.wdp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1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2110423"/>
            <a:ext cx="10404022" cy="2354491"/>
          </a:xfrm>
        </p:spPr>
        <p:txBody>
          <a:bodyPr/>
          <a:lstStyle/>
          <a:p>
            <a:r>
              <a:rPr lang="en-US" dirty="0" smtClean="0"/>
              <a:t>Introduction to Spark Streaming with </a:t>
            </a:r>
            <a:r>
              <a:rPr lang="en-US" dirty="0" err="1" smtClean="0"/>
              <a:t>NiFi</a:t>
            </a:r>
            <a:r>
              <a:rPr lang="en-US" dirty="0" smtClean="0"/>
              <a:t> &amp; Kafka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Robert Hryniewicz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244102"/>
            <a:ext cx="7644384" cy="2345257"/>
          </a:xfrm>
        </p:spPr>
        <p:txBody>
          <a:bodyPr/>
          <a:lstStyle/>
          <a:p>
            <a:r>
              <a:rPr lang="en-US" dirty="0" smtClean="0"/>
              <a:t>Data Advocate</a:t>
            </a:r>
          </a:p>
          <a:p>
            <a:endParaRPr lang="en-US" dirty="0" smtClean="0"/>
          </a:p>
          <a:p>
            <a:r>
              <a:rPr lang="en-US" dirty="0" smtClean="0"/>
              <a:t>T: @RobH8z</a:t>
            </a:r>
          </a:p>
          <a:p>
            <a:r>
              <a:rPr lang="en-US" dirty="0" smtClean="0"/>
              <a:t>E: </a:t>
            </a:r>
            <a:r>
              <a:rPr lang="en-US" dirty="0" err="1" smtClean="0"/>
              <a:t>rhryniewicz@hortonworks.com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0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029200"/>
            <a:ext cx="134112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Spark 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3657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3352800"/>
            <a:ext cx="32004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13700" y="3352800"/>
            <a:ext cx="28067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MLLib</a:t>
            </a:r>
            <a:endParaRPr 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800" y="3352800"/>
            <a:ext cx="3276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GraphX</a:t>
            </a:r>
          </a:p>
        </p:txBody>
      </p:sp>
      <p:sp>
        <p:nvSpPr>
          <p:cNvPr id="3" name="Down Arrow 2"/>
          <p:cNvSpPr/>
          <p:nvPr/>
        </p:nvSpPr>
        <p:spPr>
          <a:xfrm>
            <a:off x="5454315" y="2059613"/>
            <a:ext cx="1588169" cy="103471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2240613"/>
          </a:xfrm>
        </p:spPr>
        <p:txBody>
          <a:bodyPr/>
          <a:lstStyle/>
          <a:p>
            <a:r>
              <a:rPr lang="en-US" dirty="0" smtClean="0"/>
              <a:t>Extension of Spark Core API</a:t>
            </a:r>
          </a:p>
          <a:p>
            <a:r>
              <a:rPr lang="en-US" dirty="0" smtClean="0"/>
              <a:t>Stream processing of live data streams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High-throughput</a:t>
            </a:r>
          </a:p>
          <a:p>
            <a:pPr lvl="1"/>
            <a:r>
              <a:rPr lang="en-US" dirty="0" smtClean="0"/>
              <a:t>Fault-tolerant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7" name="Picture 6" descr="streaming-arch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9" y="3256917"/>
            <a:ext cx="9607810" cy="3590632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668254" y="6307865"/>
            <a:ext cx="1639240" cy="446379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b="1" dirty="0" err="1" smtClean="0">
                <a:solidFill>
                  <a:schemeClr val="tx1"/>
                </a:solidFill>
              </a:rPr>
              <a:t>ZeroMQ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4668254" y="6830529"/>
            <a:ext cx="1639240" cy="446379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7898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5" name="Picture 4" descr="streaming-flow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12292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Discretized Streams (</a:t>
            </a:r>
            <a:r>
              <a:rPr lang="en-US" dirty="0" err="1" smtClean="0"/>
              <a:t>DStreams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streaming-dstre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43400"/>
            <a:ext cx="11277600" cy="247052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632242"/>
          </a:xfrm>
        </p:spPr>
        <p:txBody>
          <a:bodyPr/>
          <a:lstStyle/>
          <a:p>
            <a:r>
              <a:rPr lang="en-US" dirty="0" smtClean="0"/>
              <a:t>High-level abstraction representing </a:t>
            </a:r>
            <a:r>
              <a:rPr lang="en-US" b="1" dirty="0" smtClean="0"/>
              <a:t>continuous stream of data</a:t>
            </a:r>
          </a:p>
          <a:p>
            <a:r>
              <a:rPr lang="en-US" dirty="0" smtClean="0"/>
              <a:t>Internally represented as a sequence of RDDs</a:t>
            </a:r>
          </a:p>
          <a:p>
            <a:r>
              <a:rPr lang="en-US" dirty="0" smtClean="0"/>
              <a:t>Operation applied on a </a:t>
            </a:r>
            <a:r>
              <a:rPr lang="en-US" dirty="0" err="1" smtClean="0"/>
              <a:t>DStream</a:t>
            </a:r>
            <a:r>
              <a:rPr lang="en-US" dirty="0" smtClean="0"/>
              <a:t> translates to operations on the underlying RDDs</a:t>
            </a:r>
          </a:p>
        </p:txBody>
      </p:sp>
    </p:spTree>
    <p:extLst>
      <p:ext uri="{BB962C8B-B14F-4D97-AF65-F5344CB8AC3E}">
        <p14:creationId xmlns:p14="http://schemas.microsoft.com/office/powerpoint/2010/main" val="21703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i="1" dirty="0" err="1" smtClean="0"/>
              <a:t>flatMap</a:t>
            </a:r>
            <a:r>
              <a:rPr lang="en-US" i="1" dirty="0" smtClean="0"/>
              <a:t> </a:t>
            </a:r>
            <a:r>
              <a:rPr lang="en-US" dirty="0" smtClean="0"/>
              <a:t>operation</a:t>
            </a:r>
            <a:endParaRPr lang="en-US" dirty="0"/>
          </a:p>
        </p:txBody>
      </p:sp>
      <p:pic>
        <p:nvPicPr>
          <p:cNvPr id="5" name="Picture 4" descr="streaming-dstream-ops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7000"/>
            <a:ext cx="1114169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394980"/>
          </a:xfrm>
        </p:spPr>
        <p:txBody>
          <a:bodyPr/>
          <a:lstStyle/>
          <a:p>
            <a:r>
              <a:rPr lang="en-US" dirty="0" smtClean="0"/>
              <a:t>Apply transformations over a sliding window of data, e.g. rolling average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Window Operations</a:t>
            </a:r>
            <a:endParaRPr lang="en-US" dirty="0"/>
          </a:p>
        </p:txBody>
      </p:sp>
      <p:pic>
        <p:nvPicPr>
          <p:cNvPr id="5" name="Picture 4" descr="streaming-dstream-window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2681369"/>
            <a:ext cx="9565458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3" y="6309560"/>
            <a:ext cx="11250979" cy="8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Operations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1317873"/>
            <a:ext cx="6890105" cy="1741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3519464"/>
            <a:ext cx="9655928" cy="176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5741993"/>
            <a:ext cx="12717855" cy="15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Streaming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2243691"/>
          </a:xfrm>
        </p:spPr>
        <p:txBody>
          <a:bodyPr/>
          <a:lstStyle/>
          <a:p>
            <a:r>
              <a:rPr lang="en-US" dirty="0" smtClean="0"/>
              <a:t>Streaming Significance Testing (A/B Testing)</a:t>
            </a:r>
          </a:p>
          <a:p>
            <a:r>
              <a:rPr lang="en-US" dirty="0" smtClean="0"/>
              <a:t>Streaming Linear Regression</a:t>
            </a:r>
          </a:p>
          <a:p>
            <a:r>
              <a:rPr lang="en-US" dirty="0" smtClean="0"/>
              <a:t>Streaming K-means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5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uster-overview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46"/>
                    </a14:imgEffect>
                    <a14:imgEffect>
                      <a14:saturation sat="2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46" y="431892"/>
            <a:ext cx="8127959" cy="3900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Checkpointing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2914" y="3853931"/>
            <a:ext cx="13167360" cy="3804118"/>
          </a:xfrm>
        </p:spPr>
        <p:txBody>
          <a:bodyPr/>
          <a:lstStyle/>
          <a:p>
            <a:r>
              <a:rPr lang="en-US" b="1" dirty="0" smtClean="0"/>
              <a:t>Recovery from system failures</a:t>
            </a:r>
            <a:r>
              <a:rPr lang="en-US" dirty="0" smtClean="0"/>
              <a:t>, </a:t>
            </a:r>
            <a:r>
              <a:rPr lang="en-US" b="1" dirty="0" smtClean="0"/>
              <a:t>JVM failures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Metadata </a:t>
            </a:r>
            <a:r>
              <a:rPr lang="en-US" b="1" dirty="0" err="1" smtClean="0"/>
              <a:t>Checkpointing</a:t>
            </a:r>
            <a:r>
              <a:rPr lang="en-US" b="1" dirty="0" smtClean="0"/>
              <a:t> </a:t>
            </a:r>
            <a:r>
              <a:rPr lang="en-US" dirty="0" smtClean="0"/>
              <a:t>	</a:t>
            </a:r>
            <a:r>
              <a:rPr lang="en-US" dirty="0" smtClean="0">
                <a:sym typeface="Wingdings"/>
              </a:rPr>
              <a:t></a:t>
            </a:r>
            <a:r>
              <a:rPr lang="en-US" dirty="0" smtClean="0"/>
              <a:t> </a:t>
            </a:r>
            <a:r>
              <a:rPr lang="en-US" b="1" dirty="0" smtClean="0"/>
              <a:t>driver failures</a:t>
            </a:r>
            <a:r>
              <a:rPr lang="en-US" dirty="0" smtClean="0"/>
              <a:t> </a:t>
            </a:r>
            <a:r>
              <a:rPr lang="en-US" b="1" dirty="0" smtClean="0"/>
              <a:t>recovery</a:t>
            </a:r>
          </a:p>
          <a:p>
            <a:r>
              <a:rPr lang="en-US" b="1" dirty="0" smtClean="0">
                <a:sym typeface="Wingdings"/>
              </a:rPr>
              <a:t>Data </a:t>
            </a:r>
            <a:r>
              <a:rPr lang="en-US" b="1" dirty="0" err="1" smtClean="0">
                <a:sym typeface="Wingdings"/>
              </a:rPr>
              <a:t>Checkpointing</a:t>
            </a:r>
            <a:r>
              <a:rPr lang="en-US" dirty="0" smtClean="0">
                <a:sym typeface="Wingdings"/>
              </a:rPr>
              <a:t>			 </a:t>
            </a:r>
            <a:r>
              <a:rPr lang="en-US" b="1" dirty="0" smtClean="0">
                <a:sym typeface="Wingdings"/>
              </a:rPr>
              <a:t>saving generated RDDs to storage</a:t>
            </a:r>
          </a:p>
          <a:p>
            <a:pPr lvl="1"/>
            <a:r>
              <a:rPr lang="en-US" dirty="0" smtClean="0">
                <a:sym typeface="Wingdings"/>
              </a:rPr>
              <a:t>Esp. relevant when data combined across batches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		i.e. when generated RDDs depend on RDDs from previous batches</a:t>
            </a:r>
          </a:p>
          <a:p>
            <a:r>
              <a:rPr lang="en-US" dirty="0" err="1"/>
              <a:t>Checkpointing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is enabled by specifying a fault-tolerant storage (HDFS, S3, </a:t>
            </a:r>
            <a:r>
              <a:rPr lang="is-IS" dirty="0" smtClean="0">
                <a:sym typeface="Wingdings"/>
              </a:rPr>
              <a:t>…)</a:t>
            </a:r>
            <a:endParaRPr lang="en-US" dirty="0" smtClean="0">
              <a:sym typeface="Wingdings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73543" y="3186826"/>
            <a:ext cx="13167360" cy="366254"/>
          </a:xfrm>
        </p:spPr>
        <p:txBody>
          <a:bodyPr/>
          <a:lstStyle/>
          <a:p>
            <a:r>
              <a:rPr lang="en-US" dirty="0" smtClean="0"/>
              <a:t>When Apps Need to Operate 24/7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94637" y="1620185"/>
            <a:ext cx="8637582" cy="3447098"/>
          </a:xfrm>
        </p:spPr>
        <p:txBody>
          <a:bodyPr/>
          <a:lstStyle/>
          <a:p>
            <a:r>
              <a:rPr lang="en-US" dirty="0" smtClean="0"/>
              <a:t>Streaming Fundamentals</a:t>
            </a:r>
          </a:p>
          <a:p>
            <a:r>
              <a:rPr lang="en-US" dirty="0" smtClean="0"/>
              <a:t>Apache Spark Streaming</a:t>
            </a:r>
          </a:p>
          <a:p>
            <a:r>
              <a:rPr lang="en-US" dirty="0" smtClean="0"/>
              <a:t>Apache Kafka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NiFi</a:t>
            </a:r>
            <a:endParaRPr lang="en-US" dirty="0" smtClean="0"/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Initialize Streaming Context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1857347"/>
            <a:ext cx="9999703" cy="3229476"/>
          </a:xfrm>
        </p:spPr>
      </p:pic>
    </p:spTree>
    <p:extLst>
      <p:ext uri="{BB962C8B-B14F-4D97-AF65-F5344CB8AC3E}">
        <p14:creationId xmlns:p14="http://schemas.microsoft.com/office/powerpoint/2010/main" val="1391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266131" y="3439184"/>
            <a:ext cx="2294654" cy="2516396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8" y="665079"/>
            <a:ext cx="6946900" cy="16891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751966" y="3598994"/>
            <a:ext cx="1642188" cy="615821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Producer 1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51966" y="5191176"/>
            <a:ext cx="1642188" cy="615821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Producer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406178" y="3598994"/>
            <a:ext cx="1751018" cy="615821"/>
          </a:xfrm>
          <a:prstGeom prst="roundRect">
            <a:avLst/>
          </a:prstGeom>
          <a:solidFill>
            <a:schemeClr val="accent2"/>
          </a:solidFill>
          <a:ln w="127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Consumer 1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388352" y="4393529"/>
            <a:ext cx="1751018" cy="615821"/>
          </a:xfrm>
          <a:prstGeom prst="roundRect">
            <a:avLst/>
          </a:prstGeom>
          <a:solidFill>
            <a:schemeClr val="accent2"/>
          </a:solidFill>
          <a:ln w="127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Consumer 2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406178" y="5191176"/>
            <a:ext cx="1751018" cy="615821"/>
          </a:xfrm>
          <a:prstGeom prst="roundRect">
            <a:avLst/>
          </a:prstGeom>
          <a:solidFill>
            <a:schemeClr val="accent2"/>
          </a:solidFill>
          <a:ln w="127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Consumer 3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6707" y="3598994"/>
            <a:ext cx="1642188" cy="615821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bg2"/>
                </a:solidFill>
              </a:rPr>
              <a:t>Broker 1 </a:t>
            </a:r>
            <a:endParaRPr lang="en-US" sz="2000" dirty="0" smtClean="0">
              <a:solidFill>
                <a:schemeClr val="bg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92622" y="4393528"/>
            <a:ext cx="1642188" cy="615821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Broker 2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17538" y="5191176"/>
            <a:ext cx="1642188" cy="615821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Broker </a:t>
            </a:r>
            <a:r>
              <a:rPr lang="en-US" sz="2000" dirty="0">
                <a:solidFill>
                  <a:schemeClr val="bg2"/>
                </a:solidFill>
              </a:rPr>
              <a:t>3</a:t>
            </a:r>
            <a:endParaRPr lang="en-US" sz="2000" dirty="0" smtClean="0">
              <a:solidFill>
                <a:schemeClr val="bg2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767351" y="3918857"/>
            <a:ext cx="145557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67351" y="5585926"/>
            <a:ext cx="145557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67351" y="3940629"/>
            <a:ext cx="1455575" cy="80243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767351" y="4721290"/>
            <a:ext cx="1454016" cy="84381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767351" y="3918856"/>
            <a:ext cx="1455575" cy="1648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03982" y="3924592"/>
            <a:ext cx="1420671" cy="170082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620054" y="3918856"/>
            <a:ext cx="145557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620054" y="4743060"/>
            <a:ext cx="145557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620054" y="5585925"/>
            <a:ext cx="1455575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6264404" y="3431881"/>
            <a:ext cx="2294654" cy="25163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/>
                </a:solidFill>
              </a:rPr>
              <a:t>Kafka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/>
                </a:solidFill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27693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9607" y="681635"/>
            <a:ext cx="11893973" cy="6637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51948" y="681635"/>
            <a:ext cx="10146452" cy="7328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7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841494" y="1838376"/>
            <a:ext cx="13167360" cy="36717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FAST</a:t>
            </a:r>
          </a:p>
          <a:p>
            <a:pPr lvl="1"/>
            <a:r>
              <a:rPr lang="en-US" u="sng" dirty="0" smtClean="0"/>
              <a:t>Single</a:t>
            </a:r>
            <a:r>
              <a:rPr lang="en-US" dirty="0" smtClean="0"/>
              <a:t> Kafka broker: 100s of MB/s read/write from 1000s of clients</a:t>
            </a:r>
          </a:p>
          <a:p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Single cluster as </a:t>
            </a:r>
            <a:r>
              <a:rPr lang="en-US" b="1" dirty="0" smtClean="0"/>
              <a:t>central</a:t>
            </a:r>
            <a:r>
              <a:rPr lang="en-US" dirty="0" smtClean="0"/>
              <a:t> </a:t>
            </a:r>
            <a:r>
              <a:rPr lang="en-US" b="1" dirty="0" smtClean="0"/>
              <a:t>backbone</a:t>
            </a:r>
            <a:r>
              <a:rPr lang="en-US" dirty="0" smtClean="0"/>
              <a:t> to entire organization</a:t>
            </a:r>
          </a:p>
          <a:p>
            <a:pPr lvl="1"/>
            <a:r>
              <a:rPr lang="en-US" dirty="0" smtClean="0"/>
              <a:t>Elastically &amp; transparently expanded w/o downtime</a:t>
            </a:r>
          </a:p>
          <a:p>
            <a:pPr lvl="1"/>
            <a:r>
              <a:rPr lang="en-US" dirty="0" smtClean="0"/>
              <a:t>Data streams partitioned &amp; spread over a cluster of machines</a:t>
            </a:r>
          </a:p>
          <a:p>
            <a:r>
              <a:rPr lang="en-US" dirty="0" smtClean="0"/>
              <a:t>DURABLE</a:t>
            </a:r>
          </a:p>
          <a:p>
            <a:pPr lvl="1"/>
            <a:r>
              <a:rPr lang="en-US" dirty="0" smtClean="0"/>
              <a:t>Messages persisted to disk &amp; replicated to prevent data loss</a:t>
            </a:r>
          </a:p>
        </p:txBody>
      </p:sp>
    </p:spTree>
    <p:extLst>
      <p:ext uri="{BB962C8B-B14F-4D97-AF65-F5344CB8AC3E}">
        <p14:creationId xmlns:p14="http://schemas.microsoft.com/office/powerpoint/2010/main" val="58885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Kafka-Spark Connector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511559"/>
            <a:ext cx="13167360" cy="446276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Receiver Approach</a:t>
            </a:r>
          </a:p>
          <a:p>
            <a:pPr marL="994410" lvl="1" indent="-514350">
              <a:buFont typeface="+mj-lt"/>
              <a:buAutoNum type="arabicPeriod"/>
            </a:pPr>
            <a:r>
              <a:rPr lang="en-US" sz="3200" dirty="0" smtClean="0"/>
              <a:t>Data from Kafka stored in Spark Executors</a:t>
            </a:r>
          </a:p>
          <a:p>
            <a:pPr marL="994410" lvl="1" indent="-514350">
              <a:buFont typeface="+mj-lt"/>
              <a:buAutoNum type="arabicPeriod"/>
            </a:pPr>
            <a:r>
              <a:rPr lang="en-US" sz="3200" dirty="0" smtClean="0"/>
              <a:t>Data may be double-counted when using Write Ahead Logs for resiliency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Direct Approach </a:t>
            </a:r>
            <a:r>
              <a:rPr lang="en-US" sz="3200" dirty="0" smtClean="0"/>
              <a:t>(Spark 1.4+ all APIs)</a:t>
            </a:r>
          </a:p>
          <a:p>
            <a:pPr marL="994410" lvl="1" indent="-514350">
              <a:buFont typeface="+mj-lt"/>
              <a:buAutoNum type="arabicPeriod"/>
            </a:pPr>
            <a:r>
              <a:rPr lang="en-US" sz="3200" dirty="0" smtClean="0"/>
              <a:t>Exactly-once semantics</a:t>
            </a:r>
          </a:p>
          <a:p>
            <a:pPr marL="994410" lvl="1" indent="-514350">
              <a:buFont typeface="+mj-lt"/>
              <a:buAutoNum type="arabicPeriod"/>
            </a:pPr>
            <a:r>
              <a:rPr lang="en-US" sz="3200" dirty="0" smtClean="0"/>
              <a:t>Simplified</a:t>
            </a:r>
          </a:p>
          <a:p>
            <a:pPr marL="1474470" lvl="2" indent="-514350">
              <a:buFont typeface="+mj-lt"/>
              <a:buAutoNum type="arabicPeriod"/>
            </a:pPr>
            <a:r>
              <a:rPr lang="en-US" dirty="0" smtClean="0"/>
              <a:t>No need for Write Ahead Logs or Zookeeper</a:t>
            </a:r>
          </a:p>
          <a:p>
            <a:r>
              <a:rPr lang="en-US" sz="3200" dirty="0" smtClean="0"/>
              <a:t>See Kafka Integration Guide for more info.</a:t>
            </a:r>
          </a:p>
        </p:txBody>
      </p:sp>
      <p:sp>
        <p:nvSpPr>
          <p:cNvPr id="4" name="Rounded Rectangle 3"/>
          <p:cNvSpPr/>
          <p:nvPr/>
        </p:nvSpPr>
        <p:spPr>
          <a:xfrm rot="20041827">
            <a:off x="6910074" y="3630971"/>
            <a:ext cx="2368212" cy="587577"/>
          </a:xfrm>
          <a:prstGeom prst="roundRect">
            <a:avLst/>
          </a:prstGeom>
          <a:solidFill>
            <a:schemeClr val="accent5"/>
          </a:solidFill>
          <a:ln w="127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2"/>
                </a:solidFill>
              </a:rPr>
              <a:t>Use this one!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87372" y="4039773"/>
            <a:ext cx="4448192" cy="366254"/>
          </a:xfrm>
          <a:prstGeom prst="rect">
            <a:avLst/>
          </a:prstGeom>
          <a:ln w="76200" cap="rnd">
            <a:noFill/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*up to 15x </a:t>
            </a:r>
            <a:r>
              <a:rPr lang="en-US" sz="2800" smtClean="0"/>
              <a:t>faster throughput</a:t>
            </a:r>
            <a:endParaRPr lang="en-US" sz="2800" dirty="0" smtClean="0"/>
          </a:p>
        </p:txBody>
      </p:sp>
      <p:sp>
        <p:nvSpPr>
          <p:cNvPr id="6" name="Striped Right Arrow 5"/>
          <p:cNvSpPr/>
          <p:nvPr/>
        </p:nvSpPr>
        <p:spPr>
          <a:xfrm rot="10800000">
            <a:off x="8681590" y="3887437"/>
            <a:ext cx="664983" cy="596281"/>
          </a:xfrm>
          <a:prstGeom prst="stripedRightArrow">
            <a:avLst/>
          </a:prstGeom>
          <a:solidFill>
            <a:schemeClr val="accent6"/>
          </a:solidFill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0988" y="7689293"/>
            <a:ext cx="5489208" cy="156966"/>
          </a:xfrm>
          <a:prstGeom prst="rect">
            <a:avLst/>
          </a:prstGeom>
          <a:ln w="76200" cap="rnd">
            <a:noFill/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200" dirty="0" smtClean="0"/>
              <a:t>*Source</a:t>
            </a:r>
            <a:r>
              <a:rPr lang="en-US" sz="1200" dirty="0"/>
              <a:t>: 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SparkSummit</a:t>
            </a:r>
            <a:r>
              <a:rPr lang="en-US" sz="1200" dirty="0"/>
              <a:t>/grace-huang-49762421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61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11166" y="-55983"/>
            <a:ext cx="15111663" cy="8831179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230" y="976140"/>
            <a:ext cx="15376357" cy="567847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import sys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pyspark</a:t>
            </a: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SparkContext</a:t>
            </a:r>
            <a:endParaRPr lang="en-US" sz="2000" b="1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pyspark.streaming</a:t>
            </a: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StreamingContext</a:t>
            </a:r>
            <a:endParaRPr lang="en-US" sz="2000" b="1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pyspark.streaming.kafka</a:t>
            </a:r>
            <a:r>
              <a:rPr lang="en-US" sz="20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KafkaUtils</a:t>
            </a:r>
            <a:endParaRPr lang="en-US" sz="2000" b="1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sc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SparkContext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appName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kafkaTest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ssc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StreamingContext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sc</a:t>
            </a:r>
            <a:r>
              <a:rPr lang="en-US" sz="2000" b="1" dirty="0" smtClean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, 5)</a:t>
            </a:r>
            <a:endParaRPr lang="en-US" sz="2000" b="1" dirty="0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kvs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KafkaUtils.createStream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ssc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, "localhost:2181", "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spark_streaming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", {"</a:t>
            </a:r>
            <a:r>
              <a:rPr lang="en-US" sz="2000" b="1" dirty="0" err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inter_transact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": 1})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 smtClean="0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# APPLY </a:t>
            </a:r>
            <a:r>
              <a:rPr lang="en-US" sz="2000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OTHER TRANSFORMATIONS </a:t>
            </a:r>
            <a:r>
              <a:rPr lang="en-US" sz="20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HERE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 smtClean="0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 smtClean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kvs.pprint</a:t>
            </a:r>
            <a:r>
              <a:rPr lang="en-US" sz="2000" b="1" dirty="0" smtClean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(10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 smtClean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ssc.start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000" b="1" dirty="0" err="1" smtClean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ssc.awaitTermination</a:t>
            </a:r>
            <a:r>
              <a:rPr lang="en-US" sz="20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2000" b="1" dirty="0" smtClean="0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1" y="1443789"/>
            <a:ext cx="14219989" cy="53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NiFi</a:t>
            </a:r>
            <a:r>
              <a:rPr lang="en-US" dirty="0" smtClean="0"/>
              <a:t> High Level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319463"/>
            <a:ext cx="13167360" cy="7165038"/>
          </a:xfrm>
        </p:spPr>
        <p:txBody>
          <a:bodyPr/>
          <a:lstStyle/>
          <a:p>
            <a:r>
              <a:rPr lang="en-US" dirty="0" smtClean="0"/>
              <a:t>Web-based user interface</a:t>
            </a:r>
          </a:p>
          <a:p>
            <a:pPr lvl="1"/>
            <a:r>
              <a:rPr lang="en-US" dirty="0" smtClean="0"/>
              <a:t>Design, control, feedback &amp; monitoring</a:t>
            </a:r>
          </a:p>
          <a:p>
            <a:r>
              <a:rPr lang="en-US" dirty="0" smtClean="0"/>
              <a:t>Highly configurable</a:t>
            </a:r>
          </a:p>
          <a:p>
            <a:pPr lvl="1"/>
            <a:r>
              <a:rPr lang="en-US" dirty="0" smtClean="0"/>
              <a:t>Loss tolerant vs guaranteed delivery</a:t>
            </a:r>
          </a:p>
          <a:p>
            <a:pPr lvl="1"/>
            <a:r>
              <a:rPr lang="en-US" dirty="0" smtClean="0"/>
              <a:t>Low latency vs high throughput</a:t>
            </a:r>
          </a:p>
          <a:p>
            <a:pPr lvl="1"/>
            <a:r>
              <a:rPr lang="en-US" dirty="0" smtClean="0"/>
              <a:t>Dynamic prioritization</a:t>
            </a:r>
          </a:p>
          <a:p>
            <a:pPr lvl="1"/>
            <a:r>
              <a:rPr lang="en-US" dirty="0" smtClean="0"/>
              <a:t>Flow can be modified at runtime</a:t>
            </a:r>
          </a:p>
          <a:p>
            <a:pPr lvl="1"/>
            <a:r>
              <a:rPr lang="en-US" dirty="0" smtClean="0"/>
              <a:t>Back pressure</a:t>
            </a:r>
          </a:p>
          <a:p>
            <a:r>
              <a:rPr lang="en-US" dirty="0" smtClean="0"/>
              <a:t>Data provenance</a:t>
            </a:r>
          </a:p>
          <a:p>
            <a:pPr lvl="1"/>
            <a:r>
              <a:rPr lang="en-US" dirty="0" smtClean="0"/>
              <a:t>Track dataflow from beginning to end</a:t>
            </a:r>
          </a:p>
          <a:p>
            <a:r>
              <a:rPr lang="en-US" dirty="0" smtClean="0"/>
              <a:t>Designed for extension</a:t>
            </a:r>
          </a:p>
          <a:p>
            <a:pPr lvl="1"/>
            <a:r>
              <a:rPr lang="en-US" dirty="0" smtClean="0"/>
              <a:t>Build your own processors</a:t>
            </a:r>
          </a:p>
          <a:p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SSL, SSH, HTTPS, etc.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00" y="1319462"/>
            <a:ext cx="6814454" cy="38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Streaming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Deeper Ecosystem Integration: 170</a:t>
            </a:r>
            <a:r>
              <a:rPr lang="en-US" dirty="0">
                <a:latin typeface="+mn-lt"/>
              </a:rPr>
              <a:t>+ Processors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1209301" y="4736294"/>
            <a:ext cx="1233446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HTTP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1209302" y="6619628"/>
            <a:ext cx="1232261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Syslog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1209302" y="5207127"/>
            <a:ext cx="1232261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Email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1209302" y="5677961"/>
            <a:ext cx="1232261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HTML</a:t>
            </a:r>
          </a:p>
        </p:txBody>
      </p:sp>
      <p:sp>
        <p:nvSpPr>
          <p:cNvPr id="56" name="Snip Single Corner Rectangle 55"/>
          <p:cNvSpPr/>
          <p:nvPr/>
        </p:nvSpPr>
        <p:spPr>
          <a:xfrm>
            <a:off x="1209302" y="6148794"/>
            <a:ext cx="1232261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Image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8730528" y="1527099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Hash</a:t>
            </a:r>
          </a:p>
        </p:txBody>
      </p:sp>
      <p:sp>
        <p:nvSpPr>
          <p:cNvPr id="38" name="Snip Single Corner Rectangle 37"/>
          <p:cNvSpPr/>
          <p:nvPr/>
        </p:nvSpPr>
        <p:spPr>
          <a:xfrm>
            <a:off x="10365247" y="1527099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Encrypt</a:t>
            </a:r>
          </a:p>
        </p:txBody>
      </p:sp>
      <p:sp>
        <p:nvSpPr>
          <p:cNvPr id="48" name="Snip Single Corner Rectangle 47"/>
          <p:cNvSpPr/>
          <p:nvPr/>
        </p:nvSpPr>
        <p:spPr>
          <a:xfrm>
            <a:off x="8730528" y="2571180"/>
            <a:ext cx="1535765" cy="438781"/>
          </a:xfrm>
          <a:prstGeom prst="snip1Rect">
            <a:avLst>
              <a:gd name="adj" fmla="val 2768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Extract</a:t>
            </a:r>
          </a:p>
        </p:txBody>
      </p:sp>
      <p:sp>
        <p:nvSpPr>
          <p:cNvPr id="49" name="Snip Single Corner Rectangle 48"/>
          <p:cNvSpPr/>
          <p:nvPr/>
        </p:nvSpPr>
        <p:spPr>
          <a:xfrm>
            <a:off x="10365247" y="2049140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Tail</a:t>
            </a:r>
          </a:p>
        </p:txBody>
      </p:sp>
      <p:sp>
        <p:nvSpPr>
          <p:cNvPr id="50" name="Snip Single Corner Rectangle 49"/>
          <p:cNvSpPr/>
          <p:nvPr/>
        </p:nvSpPr>
        <p:spPr>
          <a:xfrm>
            <a:off x="8730528" y="2049140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Merge</a:t>
            </a:r>
          </a:p>
        </p:txBody>
      </p:sp>
      <p:sp>
        <p:nvSpPr>
          <p:cNvPr id="72" name="Snip Single Corner Rectangle 71"/>
          <p:cNvSpPr/>
          <p:nvPr/>
        </p:nvSpPr>
        <p:spPr>
          <a:xfrm>
            <a:off x="10365247" y="2571180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Evaluate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73" name="Snip Single Corner Rectangle 72"/>
          <p:cNvSpPr/>
          <p:nvPr/>
        </p:nvSpPr>
        <p:spPr>
          <a:xfrm>
            <a:off x="8730528" y="3093220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Duplicate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74" name="Snip Single Corner Rectangle 73"/>
          <p:cNvSpPr/>
          <p:nvPr/>
        </p:nvSpPr>
        <p:spPr>
          <a:xfrm>
            <a:off x="10365247" y="3093220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Execute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12053269" y="2029723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Scan</a:t>
            </a:r>
          </a:p>
        </p:txBody>
      </p:sp>
      <p:sp>
        <p:nvSpPr>
          <p:cNvPr id="40" name="Snip Single Corner Rectangle 39"/>
          <p:cNvSpPr/>
          <p:nvPr/>
        </p:nvSpPr>
        <p:spPr>
          <a:xfrm>
            <a:off x="12053269" y="1524427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 err="1">
                <a:solidFill>
                  <a:srgbClr val="FFFFFF"/>
                </a:solidFill>
              </a:rPr>
              <a:t>GeoEnrich</a:t>
            </a:r>
            <a:endParaRPr lang="en-US" sz="1900" b="1" dirty="0">
              <a:solidFill>
                <a:srgbClr val="FFFFFF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12035260" y="2557298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Replace</a:t>
            </a:r>
          </a:p>
        </p:txBody>
      </p:sp>
      <p:sp>
        <p:nvSpPr>
          <p:cNvPr id="47" name="Snip Single Corner Rectangle 46"/>
          <p:cNvSpPr/>
          <p:nvPr/>
        </p:nvSpPr>
        <p:spPr>
          <a:xfrm>
            <a:off x="12027445" y="3584562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Convert</a:t>
            </a:r>
          </a:p>
        </p:txBody>
      </p:sp>
      <p:sp>
        <p:nvSpPr>
          <p:cNvPr id="51" name="Snip Single Corner Rectangle 50"/>
          <p:cNvSpPr/>
          <p:nvPr/>
        </p:nvSpPr>
        <p:spPr>
          <a:xfrm>
            <a:off x="8729801" y="3584562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Split</a:t>
            </a:r>
          </a:p>
        </p:txBody>
      </p:sp>
      <p:sp>
        <p:nvSpPr>
          <p:cNvPr id="77" name="Snip Single Corner Rectangle 76"/>
          <p:cNvSpPr/>
          <p:nvPr/>
        </p:nvSpPr>
        <p:spPr>
          <a:xfrm>
            <a:off x="12035260" y="3062594"/>
            <a:ext cx="1535765" cy="438781"/>
          </a:xfrm>
          <a:prstGeom prst="snip1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Translate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40088" y="8909815"/>
            <a:ext cx="1096994" cy="1096994"/>
          </a:xfrm>
          <a:prstGeom prst="rect">
            <a:avLst/>
          </a:prstGeom>
        </p:spPr>
        <p:txBody>
          <a:bodyPr vert="horz" wrap="none" lIns="109717" tIns="109717" rIns="109717" bIns="109717" rtlCol="0">
            <a:noAutofit/>
          </a:bodyPr>
          <a:lstStyle/>
          <a:p>
            <a:pPr defTabSz="548640"/>
            <a:endParaRPr lang="en-US" sz="1800" dirty="0">
              <a:solidFill>
                <a:prstClr val="black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6872" y="1484982"/>
            <a:ext cx="1250611" cy="2319888"/>
            <a:chOff x="2167593" y="1194669"/>
            <a:chExt cx="1042447" cy="1933743"/>
          </a:xfrm>
        </p:grpSpPr>
        <p:sp>
          <p:nvSpPr>
            <p:cNvPr id="30" name="Snip Single Corner Rectangle 29"/>
            <p:cNvSpPr/>
            <p:nvPr/>
          </p:nvSpPr>
          <p:spPr>
            <a:xfrm>
              <a:off x="2167593" y="1983991"/>
              <a:ext cx="1028140" cy="355101"/>
            </a:xfrm>
            <a:prstGeom prst="snip1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HL7</a:t>
              </a:r>
            </a:p>
          </p:txBody>
        </p:sp>
        <p:sp>
          <p:nvSpPr>
            <p:cNvPr id="31" name="Snip Single Corner Rectangle 30"/>
            <p:cNvSpPr/>
            <p:nvPr/>
          </p:nvSpPr>
          <p:spPr>
            <a:xfrm>
              <a:off x="2167593" y="1194669"/>
              <a:ext cx="1042447" cy="355101"/>
            </a:xfrm>
            <a:prstGeom prst="snip1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FTP</a:t>
              </a:r>
            </a:p>
          </p:txBody>
        </p:sp>
        <p:sp>
          <p:nvSpPr>
            <p:cNvPr id="33" name="Snip Single Corner Rectangle 32"/>
            <p:cNvSpPr/>
            <p:nvPr/>
          </p:nvSpPr>
          <p:spPr>
            <a:xfrm>
              <a:off x="2167593" y="2378651"/>
              <a:ext cx="1028140" cy="355101"/>
            </a:xfrm>
            <a:prstGeom prst="snip1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UDP</a:t>
              </a:r>
            </a:p>
          </p:txBody>
        </p:sp>
        <p:sp>
          <p:nvSpPr>
            <p:cNvPr id="41" name="Snip Single Corner Rectangle 40"/>
            <p:cNvSpPr/>
            <p:nvPr/>
          </p:nvSpPr>
          <p:spPr>
            <a:xfrm>
              <a:off x="2167593" y="2773311"/>
              <a:ext cx="1028140" cy="355101"/>
            </a:xfrm>
            <a:prstGeom prst="snip1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XML</a:t>
              </a:r>
            </a:p>
          </p:txBody>
        </p:sp>
        <p:sp>
          <p:nvSpPr>
            <p:cNvPr id="82" name="Snip Single Corner Rectangle 81"/>
            <p:cNvSpPr/>
            <p:nvPr/>
          </p:nvSpPr>
          <p:spPr>
            <a:xfrm>
              <a:off x="2167593" y="1589330"/>
              <a:ext cx="1042447" cy="355101"/>
            </a:xfrm>
            <a:prstGeom prst="snip1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SFTP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086177" y="3797735"/>
            <a:ext cx="300032" cy="888768"/>
            <a:chOff x="8010746" y="3250802"/>
            <a:chExt cx="250092" cy="740833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010746" y="3251927"/>
              <a:ext cx="0" cy="739708"/>
            </a:xfrm>
            <a:prstGeom prst="line">
              <a:avLst/>
            </a:prstGeom>
            <a:ln w="101600" cmpd="sng">
              <a:solidFill>
                <a:schemeClr val="accent3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8260838" y="3250802"/>
              <a:ext cx="0" cy="739708"/>
            </a:xfrm>
            <a:prstGeom prst="line">
              <a:avLst/>
            </a:prstGeom>
            <a:ln w="101600" cmpd="sng">
              <a:solidFill>
                <a:schemeClr val="accent3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 flipH="1">
            <a:off x="1812979" y="3978512"/>
            <a:ext cx="1339" cy="601426"/>
          </a:xfrm>
          <a:prstGeom prst="line">
            <a:avLst/>
          </a:prstGeom>
          <a:ln w="1016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918389" y="4795757"/>
            <a:ext cx="2497896" cy="2390225"/>
            <a:chOff x="10050907" y="4211845"/>
            <a:chExt cx="2082122" cy="1992373"/>
          </a:xfrm>
        </p:grpSpPr>
        <p:sp>
          <p:nvSpPr>
            <p:cNvPr id="70" name="Snip Single Corner Rectangle 69"/>
            <p:cNvSpPr/>
            <p:nvPr/>
          </p:nvSpPr>
          <p:spPr>
            <a:xfrm>
              <a:off x="10050907" y="4621965"/>
              <a:ext cx="2082122" cy="351895"/>
            </a:xfrm>
            <a:prstGeom prst="snip1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Route Content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Snip Single Corner Rectangle 70"/>
            <p:cNvSpPr/>
            <p:nvPr/>
          </p:nvSpPr>
          <p:spPr>
            <a:xfrm>
              <a:off x="10050907" y="5032085"/>
              <a:ext cx="2082122" cy="351895"/>
            </a:xfrm>
            <a:prstGeom prst="snip1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Route Context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3" name="Snip Single Corner Rectangle 42"/>
            <p:cNvSpPr/>
            <p:nvPr/>
          </p:nvSpPr>
          <p:spPr>
            <a:xfrm>
              <a:off x="10050907" y="4211845"/>
              <a:ext cx="2082122" cy="351895"/>
            </a:xfrm>
            <a:prstGeom prst="snip1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Route Text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75" name="Snip Single Corner Rectangle 74"/>
            <p:cNvSpPr/>
            <p:nvPr/>
          </p:nvSpPr>
          <p:spPr>
            <a:xfrm>
              <a:off x="10050907" y="5442204"/>
              <a:ext cx="2082122" cy="351895"/>
            </a:xfrm>
            <a:prstGeom prst="snip1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Control Rate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76" name="Snip Single Corner Rectangle 75"/>
            <p:cNvSpPr/>
            <p:nvPr/>
          </p:nvSpPr>
          <p:spPr>
            <a:xfrm>
              <a:off x="10050907" y="5852323"/>
              <a:ext cx="2082122" cy="351895"/>
            </a:xfrm>
            <a:prstGeom prst="snip1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16" bIns="91416" rtlCol="0" anchor="ctr" anchorCtr="0"/>
            <a:lstStyle/>
            <a:p>
              <a:pPr algn="ctr" defTabSz="548640"/>
              <a:r>
                <a:rPr lang="en-US" sz="1900" b="1" dirty="0">
                  <a:solidFill>
                    <a:srgbClr val="FFFFFF"/>
                  </a:solidFill>
                </a:rPr>
                <a:t>Distribute Load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838288" y="8160747"/>
            <a:ext cx="1096994" cy="1096994"/>
          </a:xfrm>
          <a:prstGeom prst="rect">
            <a:avLst/>
          </a:prstGeom>
        </p:spPr>
        <p:txBody>
          <a:bodyPr vert="horz" wrap="none" lIns="109717" tIns="109717" rIns="109717" bIns="109717" rtlCol="0">
            <a:noAutofit/>
          </a:bodyPr>
          <a:lstStyle/>
          <a:p>
            <a:pPr defTabSz="54864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7" name="Snip Single Corner Rectangle 96"/>
          <p:cNvSpPr/>
          <p:nvPr/>
        </p:nvSpPr>
        <p:spPr>
          <a:xfrm>
            <a:off x="1216305" y="7085737"/>
            <a:ext cx="1233446" cy="426010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7" tIns="109717" rIns="109717" bIns="109717" rtlCol="0" anchor="ctr" anchorCtr="0"/>
          <a:lstStyle/>
          <a:p>
            <a:pPr algn="ctr" defTabSz="548640"/>
            <a:r>
              <a:rPr lang="en-US" sz="1900" b="1" dirty="0">
                <a:solidFill>
                  <a:srgbClr val="FFFFFF"/>
                </a:solidFill>
              </a:rPr>
              <a:t>AMQP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29253" y="1414697"/>
            <a:ext cx="5685272" cy="5800327"/>
            <a:chOff x="2273381" y="1178326"/>
            <a:chExt cx="4738961" cy="4834865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0660" y="4892327"/>
              <a:ext cx="1313426" cy="45434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9488" y="3959026"/>
              <a:ext cx="1566166" cy="786583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8531" y="1407927"/>
              <a:ext cx="1324910" cy="40919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6385" y="1952024"/>
              <a:ext cx="856015" cy="85468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1732" y="1918497"/>
              <a:ext cx="1532315" cy="81253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6909" y="4783565"/>
              <a:ext cx="983582" cy="50330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564" y="2820038"/>
              <a:ext cx="1886809" cy="682908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3636" y="1359313"/>
              <a:ext cx="1578706" cy="48142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1250" y="3566673"/>
              <a:ext cx="1236584" cy="1000566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5035" y="5472056"/>
              <a:ext cx="1600115" cy="541135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9250" y="4248781"/>
              <a:ext cx="1671378" cy="47566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0467" y="2916294"/>
              <a:ext cx="1042928" cy="523952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1479" y="1178326"/>
              <a:ext cx="1639621" cy="860789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7717" y="5463354"/>
              <a:ext cx="1822336" cy="45630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6415" y="1983313"/>
              <a:ext cx="856096" cy="85477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5511" y="1944570"/>
              <a:ext cx="798174" cy="796938"/>
            </a:xfrm>
            <a:prstGeom prst="rect">
              <a:avLst/>
            </a:prstGeom>
          </p:spPr>
        </p:pic>
        <p:grpSp>
          <p:nvGrpSpPr>
            <p:cNvPr id="92" name="Group 91"/>
            <p:cNvGrpSpPr/>
            <p:nvPr/>
          </p:nvGrpSpPr>
          <p:grpSpPr>
            <a:xfrm>
              <a:off x="4670448" y="3454959"/>
              <a:ext cx="258199" cy="763665"/>
              <a:chOff x="8163146" y="3403202"/>
              <a:chExt cx="250092" cy="74083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8163146" y="3404327"/>
                <a:ext cx="0" cy="739708"/>
              </a:xfrm>
              <a:prstGeom prst="line">
                <a:avLst/>
              </a:prstGeom>
              <a:ln w="101600" cmpd="sng">
                <a:solidFill>
                  <a:schemeClr val="bg1">
                    <a:lumMod val="50000"/>
                    <a:lumOff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8413238" y="3403202"/>
                <a:ext cx="0" cy="739708"/>
              </a:xfrm>
              <a:prstGeom prst="line">
                <a:avLst/>
              </a:prstGeom>
              <a:ln w="101600" cmpd="sng">
                <a:solidFill>
                  <a:schemeClr val="bg1">
                    <a:lumMod val="50000"/>
                    <a:lumOff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0628" y="4614325"/>
              <a:ext cx="1121197" cy="75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381" y="2815436"/>
              <a:ext cx="1003424" cy="1010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NiFi</a:t>
            </a:r>
            <a:r>
              <a:rPr lang="en-US" dirty="0" smtClean="0"/>
              <a:t> Subproject: </a:t>
            </a:r>
            <a:r>
              <a:rPr lang="en-US" dirty="0" err="1" smtClean="0"/>
              <a:t>MiNiFi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012859"/>
          </a:xfrm>
        </p:spPr>
        <p:txBody>
          <a:bodyPr/>
          <a:lstStyle/>
          <a:p>
            <a:r>
              <a:rPr lang="en-US" dirty="0" smtClean="0"/>
              <a:t>Let me get the </a:t>
            </a:r>
            <a:r>
              <a:rPr lang="en-US" b="1" dirty="0" smtClean="0"/>
              <a:t>key parts of </a:t>
            </a:r>
            <a:r>
              <a:rPr lang="en-US" b="1" dirty="0" err="1" smtClean="0"/>
              <a:t>NiFi</a:t>
            </a:r>
            <a:r>
              <a:rPr lang="en-US" b="1" dirty="0" smtClean="0"/>
              <a:t> </a:t>
            </a:r>
            <a:r>
              <a:rPr lang="en-US" dirty="0" smtClean="0"/>
              <a:t>close to where data begins and provide </a:t>
            </a:r>
            <a:r>
              <a:rPr lang="en-US" b="1" dirty="0" smtClean="0"/>
              <a:t>bi-</a:t>
            </a:r>
            <a:r>
              <a:rPr lang="en-US" b="1" dirty="0" err="1" smtClean="0"/>
              <a:t>drectional</a:t>
            </a:r>
            <a:r>
              <a:rPr lang="en-US" b="1" dirty="0" smtClean="0"/>
              <a:t> communication</a:t>
            </a:r>
          </a:p>
          <a:p>
            <a:r>
              <a:rPr lang="en-US" b="1" dirty="0" err="1" smtClean="0"/>
              <a:t>NiFi</a:t>
            </a:r>
            <a:r>
              <a:rPr lang="en-US" dirty="0" smtClean="0"/>
              <a:t> lives in the data center.  Give it an </a:t>
            </a:r>
            <a:r>
              <a:rPr lang="en-US" b="1" dirty="0" smtClean="0"/>
              <a:t>enterprise server or a cluster </a:t>
            </a:r>
            <a:r>
              <a:rPr lang="en-US" dirty="0" smtClean="0"/>
              <a:t>of them.</a:t>
            </a:r>
          </a:p>
          <a:p>
            <a:r>
              <a:rPr lang="en-US" b="1" dirty="0" err="1" smtClean="0"/>
              <a:t>MiNiFi</a:t>
            </a:r>
            <a:r>
              <a:rPr lang="en-US" dirty="0" smtClean="0"/>
              <a:t> lives as </a:t>
            </a:r>
            <a:r>
              <a:rPr lang="en-US" b="1" dirty="0" smtClean="0"/>
              <a:t>close to where data is</a:t>
            </a:r>
            <a:r>
              <a:rPr lang="en-US" dirty="0" smtClean="0"/>
              <a:t> </a:t>
            </a:r>
            <a:r>
              <a:rPr lang="en-US" b="1" dirty="0" smtClean="0"/>
              <a:t>born</a:t>
            </a:r>
            <a:r>
              <a:rPr lang="en-US" dirty="0" smtClean="0"/>
              <a:t> and is a </a:t>
            </a:r>
            <a:r>
              <a:rPr lang="en-US" b="1" dirty="0" smtClean="0"/>
              <a:t>guest</a:t>
            </a:r>
            <a:r>
              <a:rPr lang="en-US" dirty="0" smtClean="0"/>
              <a:t> on that </a:t>
            </a:r>
            <a:r>
              <a:rPr lang="en-US" b="1" dirty="0" smtClean="0"/>
              <a:t>device</a:t>
            </a:r>
            <a:r>
              <a:rPr lang="en-US" dirty="0" smtClean="0"/>
              <a:t> or </a:t>
            </a:r>
            <a:r>
              <a:rPr lang="en-US" b="1" dirty="0" smtClean="0"/>
              <a:t>system</a:t>
            </a:r>
            <a:endParaRPr lang="en-US" b="1" dirty="0"/>
          </a:p>
        </p:txBody>
      </p:sp>
      <p:pic>
        <p:nvPicPr>
          <p:cNvPr id="10" name="Picture 9" descr="minif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6" y="3716208"/>
            <a:ext cx="7528264" cy="41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NiFi</a:t>
            </a:r>
            <a:r>
              <a:rPr lang="en-US" dirty="0" smtClean="0"/>
              <a:t> Managed Dataflow</a:t>
            </a:r>
            <a:endParaRPr lang="en-US" dirty="0"/>
          </a:p>
        </p:txBody>
      </p:sp>
      <p:pic>
        <p:nvPicPr>
          <p:cNvPr id="39" name="Picture 38" descr="Screen Shot 2015-12-22 at 4.34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2"/>
          <a:stretch/>
        </p:blipFill>
        <p:spPr>
          <a:xfrm>
            <a:off x="1909080" y="2544023"/>
            <a:ext cx="10812241" cy="454071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794418" y="1154701"/>
            <a:ext cx="2938320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SOURCES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32739" y="1154701"/>
            <a:ext cx="2953128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REGIONAL </a:t>
            </a:r>
            <a:br>
              <a:rPr lang="en-US" sz="1600" b="1" dirty="0" smtClean="0">
                <a:solidFill>
                  <a:srgbClr val="44697D"/>
                </a:solidFill>
                <a:latin typeface="Calibri"/>
              </a:rPr>
            </a:b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INFRASTRUCTURE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89921" y="1154701"/>
            <a:ext cx="2938319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CORE </a:t>
            </a:r>
            <a:br>
              <a:rPr lang="en-US" sz="1600" b="1" dirty="0" smtClean="0">
                <a:solidFill>
                  <a:srgbClr val="44697D"/>
                </a:solidFill>
                <a:latin typeface="Calibri"/>
              </a:rPr>
            </a:b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INFRASTRUCTURE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3" name="Right Triangle 42"/>
          <p:cNvSpPr/>
          <p:nvPr/>
        </p:nvSpPr>
        <p:spPr>
          <a:xfrm>
            <a:off x="2844801" y="1963330"/>
            <a:ext cx="7666181" cy="440136"/>
          </a:xfrm>
          <a:prstGeom prst="rtTriangl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Right Triangle 43"/>
          <p:cNvSpPr/>
          <p:nvPr/>
        </p:nvSpPr>
        <p:spPr>
          <a:xfrm flipH="1" flipV="1">
            <a:off x="3858196" y="1963330"/>
            <a:ext cx="7659548" cy="440136"/>
          </a:xfrm>
          <a:prstGeom prst="rtTriangle">
            <a:avLst/>
          </a:prstGeom>
          <a:solidFill>
            <a:schemeClr val="accent6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517744" y="1737823"/>
            <a:ext cx="2166346" cy="802073"/>
          </a:xfrm>
          <a:prstGeom prst="roundRect">
            <a:avLst>
              <a:gd name="adj" fmla="val 1700"/>
            </a:avLst>
          </a:prstGeom>
          <a:noFill/>
          <a:ln w="508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9985" y="1737735"/>
            <a:ext cx="2166346" cy="863976"/>
          </a:xfrm>
          <a:prstGeom prst="roundRect">
            <a:avLst>
              <a:gd name="adj" fmla="val 1700"/>
            </a:avLst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950628" y="2136058"/>
            <a:ext cx="914400" cy="120875"/>
            <a:chOff x="4858327" y="396115"/>
            <a:chExt cx="1200052" cy="158634"/>
          </a:xfrm>
        </p:grpSpPr>
        <p:sp>
          <p:nvSpPr>
            <p:cNvPr id="48" name="Chevron 47"/>
            <p:cNvSpPr/>
            <p:nvPr/>
          </p:nvSpPr>
          <p:spPr>
            <a:xfrm>
              <a:off x="4858327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Chevron 48"/>
            <p:cNvSpPr/>
            <p:nvPr/>
          </p:nvSpPr>
          <p:spPr>
            <a:xfrm>
              <a:off x="4979074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5099821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5220568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5341315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546206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5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5582809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4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703556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3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5824303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2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7" name="Chevron 56"/>
            <p:cNvSpPr/>
            <p:nvPr/>
          </p:nvSpPr>
          <p:spPr>
            <a:xfrm>
              <a:off x="594505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1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 flipH="1">
            <a:off x="10480755" y="2117586"/>
            <a:ext cx="914400" cy="120875"/>
            <a:chOff x="4858327" y="396115"/>
            <a:chExt cx="1200052" cy="158634"/>
          </a:xfrm>
        </p:grpSpPr>
        <p:sp>
          <p:nvSpPr>
            <p:cNvPr id="59" name="Chevron 58"/>
            <p:cNvSpPr/>
            <p:nvPr/>
          </p:nvSpPr>
          <p:spPr>
            <a:xfrm>
              <a:off x="4858327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>
              <a:off x="4979074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Chevron 60"/>
            <p:cNvSpPr/>
            <p:nvPr/>
          </p:nvSpPr>
          <p:spPr>
            <a:xfrm>
              <a:off x="5099821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2" name="Chevron 61"/>
            <p:cNvSpPr/>
            <p:nvPr/>
          </p:nvSpPr>
          <p:spPr>
            <a:xfrm>
              <a:off x="5220568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3" name="Chevron 62"/>
            <p:cNvSpPr/>
            <p:nvPr/>
          </p:nvSpPr>
          <p:spPr>
            <a:xfrm>
              <a:off x="5341315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Chevron 63"/>
            <p:cNvSpPr/>
            <p:nvPr/>
          </p:nvSpPr>
          <p:spPr>
            <a:xfrm>
              <a:off x="546206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5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5" name="Chevron 64"/>
            <p:cNvSpPr/>
            <p:nvPr/>
          </p:nvSpPr>
          <p:spPr>
            <a:xfrm>
              <a:off x="5582809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4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6" name="Chevron 65"/>
            <p:cNvSpPr/>
            <p:nvPr/>
          </p:nvSpPr>
          <p:spPr>
            <a:xfrm>
              <a:off x="5703556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3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>
              <a:off x="5824303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2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>
              <a:off x="594505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1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71" name="Picture 70" descr="logo-nifi-horizontal_thumb.png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636" y="1766942"/>
            <a:ext cx="1006415" cy="66758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" y="1818912"/>
            <a:ext cx="1708436" cy="6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830923"/>
            <a:ext cx="13167360" cy="470898"/>
          </a:xfrm>
        </p:spPr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58890" y="51504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1290" y="53028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3690" y="54552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6090" y="56076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8890" y="18296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1290" y="19820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3690" y="21344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6090" y="22868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657674" y="27223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10074" y="28747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62474" y="30271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14874" y="31795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78460" y="31795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05090" y="5645662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87864" y="2085593"/>
            <a:ext cx="8076054" cy="53502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17632" y="22722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29439" y="5619901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12113607" y="5719191"/>
            <a:ext cx="2141093" cy="1105002"/>
          </a:xfrm>
          <a:prstGeom prst="can">
            <a:avLst/>
          </a:prstGeom>
          <a:noFill/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>
                  <a:alpha val="10000"/>
                </a:schemeClr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>
            <a:off x="6642125" y="5661213"/>
            <a:ext cx="2141093" cy="1105002"/>
          </a:xfrm>
          <a:prstGeom prst="can">
            <a:avLst/>
          </a:prstGeom>
          <a:noFill/>
          <a:ln w="12700">
            <a:solidFill>
              <a:schemeClr val="accent2">
                <a:alpha val="15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8931" y="7095004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70439" y="3758521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1329435" y="3743107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23214" y="7079590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28158" y="4579515"/>
            <a:ext cx="1179810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 smtClean="0"/>
              <a:t>NiFi</a:t>
            </a:r>
            <a:r>
              <a:rPr lang="en-US" sz="2600" b="1" dirty="0" smtClean="0"/>
              <a:t> Hub</a:t>
            </a:r>
            <a:endParaRPr lang="en-US" sz="2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751732" y="4538204"/>
            <a:ext cx="164493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Broker</a:t>
            </a:r>
            <a:endParaRPr lang="en-US" sz="2600" b="1" dirty="0"/>
          </a:p>
        </p:txBody>
      </p:sp>
      <p:sp>
        <p:nvSpPr>
          <p:cNvPr id="29" name="Down Arrow 28"/>
          <p:cNvSpPr/>
          <p:nvPr/>
        </p:nvSpPr>
        <p:spPr>
          <a:xfrm rot="5400000" flipV="1">
            <a:off x="3213547" y="2587861"/>
            <a:ext cx="427934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5400000" flipV="1">
            <a:off x="3191249" y="5967763"/>
            <a:ext cx="447366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5400000" flipV="1">
            <a:off x="9093262" y="3480929"/>
            <a:ext cx="42705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5400000" flipV="1">
            <a:off x="11630649" y="3473592"/>
            <a:ext cx="441728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11559221" y="5974733"/>
            <a:ext cx="417605" cy="668270"/>
          </a:xfrm>
          <a:prstGeom prst="downArrow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3062857" y="4560435"/>
            <a:ext cx="8058" cy="1093912"/>
          </a:xfrm>
          <a:prstGeom prst="straightConnector1">
            <a:avLst/>
          </a:prstGeom>
          <a:ln w="127000">
            <a:solidFill>
              <a:schemeClr val="accent2">
                <a:alpha val="10000"/>
              </a:schemeClr>
            </a:solidFill>
            <a:headEnd type="triangle"/>
            <a:tailEnd type="triangle"/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33165" y="3027105"/>
            <a:ext cx="877068" cy="500743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705392" y="4028591"/>
            <a:ext cx="904841" cy="2339791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571482" y="6025868"/>
            <a:ext cx="1166513" cy="73571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2">
                    <a:alpha val="10000"/>
                  </a:schemeClr>
                </a:solidFill>
              </a:rPr>
              <a:t>Column DB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22555" y="5935286"/>
            <a:ext cx="1166513" cy="735714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alpha val="15000"/>
                  </a:schemeClr>
                </a:solidFill>
              </a:rPr>
              <a:t>Data Store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432105" y="4540547"/>
            <a:ext cx="8058" cy="1093912"/>
          </a:xfrm>
          <a:prstGeom prst="straightConnector1">
            <a:avLst/>
          </a:prstGeom>
          <a:ln w="127000">
            <a:solidFill>
              <a:schemeClr val="accent2">
                <a:alpha val="10000"/>
              </a:schemeClr>
            </a:solidFill>
            <a:headEnd type="none"/>
            <a:tailEnd type="triangle"/>
          </a:ln>
          <a:effectLst>
            <a:outerShdw blurRad="50800" dist="50800" dir="5400000" algn="ctr" rotWithShape="0">
              <a:schemeClr val="bg1">
                <a:lumMod val="10000"/>
                <a:lumOff val="90000"/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580613" y="1747239"/>
            <a:ext cx="2126609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>
                <a:solidFill>
                  <a:schemeClr val="tx1">
                    <a:alpha val="10000"/>
                  </a:schemeClr>
                </a:solidFill>
              </a:rPr>
              <a:t>Live Dashboard</a:t>
            </a:r>
            <a:endParaRPr lang="en-US" sz="2600" b="1" dirty="0">
              <a:solidFill>
                <a:schemeClr val="tx1">
                  <a:alpha val="1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2274207" y="1790014"/>
            <a:ext cx="834029" cy="1293074"/>
          </a:xfrm>
          <a:prstGeom prst="straightConnector1">
            <a:avLst/>
          </a:prstGeom>
          <a:ln w="127000">
            <a:solidFill>
              <a:schemeClr val="accent2">
                <a:alpha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84" y="3277598"/>
            <a:ext cx="1552583" cy="100917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15" y="5719756"/>
            <a:ext cx="1313425" cy="1185286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052" y="3177587"/>
            <a:ext cx="1895064" cy="1401509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5400000" flipV="1">
            <a:off x="8986037" y="5979640"/>
            <a:ext cx="417605" cy="668270"/>
          </a:xfrm>
          <a:prstGeom prst="downArrow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20" y="-75886"/>
            <a:ext cx="3334192" cy="1813617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24" y="2585282"/>
            <a:ext cx="1555741" cy="6734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8" y="5924125"/>
            <a:ext cx="1555741" cy="6734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36" y="2483664"/>
            <a:ext cx="1396796" cy="85956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71" y="5831054"/>
            <a:ext cx="1396796" cy="859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14" y="3406844"/>
            <a:ext cx="1396796" cy="85956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342239" y="7463592"/>
            <a:ext cx="2212978" cy="75713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Center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(on </a:t>
            </a:r>
            <a:r>
              <a:rPr lang="en-US" sz="2600" dirty="0" err="1" smtClean="0"/>
              <a:t>prem</a:t>
            </a:r>
            <a:r>
              <a:rPr lang="en-US" sz="2600" dirty="0" smtClean="0"/>
              <a:t>/cloud)</a:t>
            </a:r>
            <a:endParaRPr lang="en-US" sz="2600" dirty="0"/>
          </a:p>
        </p:txBody>
      </p:sp>
      <p:sp>
        <p:nvSpPr>
          <p:cNvPr id="52" name="TextBox 51"/>
          <p:cNvSpPr txBox="1"/>
          <p:nvPr/>
        </p:nvSpPr>
        <p:spPr>
          <a:xfrm>
            <a:off x="6611775" y="6847340"/>
            <a:ext cx="2188071" cy="343043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>
                <a:solidFill>
                  <a:schemeClr val="tx1">
                    <a:alpha val="15000"/>
                  </a:schemeClr>
                </a:solidFill>
              </a:rPr>
              <a:t>HDFS/S3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932818" y="6865673"/>
            <a:ext cx="2531100" cy="343043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err="1" smtClean="0">
                <a:solidFill>
                  <a:schemeClr val="tx1">
                    <a:alpha val="10000"/>
                  </a:schemeClr>
                </a:solidFill>
              </a:rPr>
              <a:t>HBase</a:t>
            </a:r>
            <a:r>
              <a:rPr lang="en-US" sz="2600" dirty="0" smtClean="0">
                <a:solidFill>
                  <a:schemeClr val="tx1">
                    <a:alpha val="10000"/>
                  </a:schemeClr>
                </a:solidFill>
              </a:rPr>
              <a:t>/Cassandra</a:t>
            </a:r>
          </a:p>
        </p:txBody>
      </p:sp>
    </p:spTree>
    <p:extLst>
      <p:ext uri="{BB962C8B-B14F-4D97-AF65-F5344CB8AC3E}">
        <p14:creationId xmlns:p14="http://schemas.microsoft.com/office/powerpoint/2010/main" val="7541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21323" y="1693192"/>
            <a:ext cx="13167360" cy="1274195"/>
          </a:xfrm>
        </p:spPr>
        <p:txBody>
          <a:bodyPr/>
          <a:lstStyle/>
          <a:p>
            <a:pPr marL="0" indent="0">
              <a:buNone/>
            </a:pPr>
            <a:r>
              <a:rPr lang="en-US" sz="4600" b="1" dirty="0" smtClean="0"/>
              <a:t>DEMO INSTRUCTIONS</a:t>
            </a:r>
            <a:r>
              <a:rPr lang="en-US" sz="4600" dirty="0" smtClean="0"/>
              <a:t/>
            </a:r>
            <a:br>
              <a:rPr lang="en-US" sz="4600" dirty="0" smtClean="0"/>
            </a:br>
            <a:r>
              <a:rPr lang="en-US" sz="4600" dirty="0" smtClean="0"/>
              <a:t>http</a:t>
            </a:r>
            <a:r>
              <a:rPr lang="en-US" sz="4600" dirty="0"/>
              <a:t>://</a:t>
            </a:r>
            <a:r>
              <a:rPr lang="en-US" sz="4600" dirty="0" err="1" smtClean="0"/>
              <a:t>tinyurl.com</a:t>
            </a:r>
            <a:r>
              <a:rPr lang="en-US" sz="4600" dirty="0" smtClean="0"/>
              <a:t>/</a:t>
            </a:r>
            <a:r>
              <a:rPr lang="en-US" sz="4600" dirty="0" err="1" smtClean="0"/>
              <a:t>hwx</a:t>
            </a:r>
            <a:r>
              <a:rPr lang="en-US" sz="4600" dirty="0" smtClean="0"/>
              <a:t>-intro-to-spark-streaming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88" y="3918938"/>
            <a:ext cx="3223226" cy="2095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3" y="4328818"/>
            <a:ext cx="2072439" cy="1275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51" y="4153112"/>
            <a:ext cx="2199629" cy="16267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99788" y="4547845"/>
            <a:ext cx="745940" cy="863815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9092474" y="4534580"/>
            <a:ext cx="745940" cy="863815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gray">
          <a:xfrm rot="16200000">
            <a:off x="1568252" y="4714358"/>
            <a:ext cx="1304547" cy="475066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3600" b="1" kern="1200" baseline="0">
                <a:solidFill>
                  <a:schemeClr val="tx1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Final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Facebook Engineering Blog on Spark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7425428" cy="2422202"/>
          </a:xfrm>
        </p:spPr>
        <p:txBody>
          <a:bodyPr/>
          <a:lstStyle/>
          <a:p>
            <a:r>
              <a:rPr lang="en-US" dirty="0"/>
              <a:t> Spark job that reads 60 TB of compressed data and performs a 90 TB shuffle and sort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Largest real-world Spark job to date!</a:t>
            </a:r>
          </a:p>
          <a:p>
            <a:pPr lvl="1"/>
            <a:r>
              <a:rPr lang="en-US" dirty="0" err="1" smtClean="0"/>
              <a:t>Databricks</a:t>
            </a:r>
            <a:r>
              <a:rPr lang="en-US" dirty="0" smtClean="0"/>
              <a:t>’ </a:t>
            </a:r>
            <a:r>
              <a:rPr lang="en-US" dirty="0" err="1" smtClean="0"/>
              <a:t>PetaByte</a:t>
            </a:r>
            <a:r>
              <a:rPr lang="en-US" dirty="0" smtClean="0"/>
              <a:t> sort was on synthetic data.</a:t>
            </a:r>
          </a:p>
          <a:p>
            <a:r>
              <a:rPr lang="en-US" dirty="0" smtClean="0"/>
              <a:t>Multiple reliability fixes.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922" y="1437031"/>
            <a:ext cx="6123473" cy="403822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1494" y="1752600"/>
            <a:ext cx="7425428" cy="24222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 Spark job that reads 60 TB of compressed data and performs a 90 TB shuffle and sort.</a:t>
            </a:r>
          </a:p>
          <a:p>
            <a:r>
              <a:rPr lang="en-US" dirty="0" smtClean="0"/>
              <a:t>Largest real-world Spark job to date!</a:t>
            </a:r>
          </a:p>
          <a:p>
            <a:pPr lvl="1"/>
            <a:r>
              <a:rPr lang="en-US" dirty="0" err="1" smtClean="0"/>
              <a:t>Databricks</a:t>
            </a:r>
            <a:r>
              <a:rPr lang="en-US" dirty="0" smtClean="0"/>
              <a:t>’ </a:t>
            </a:r>
            <a:r>
              <a:rPr lang="en-US" dirty="0" err="1" smtClean="0"/>
              <a:t>PetaByte</a:t>
            </a:r>
            <a:r>
              <a:rPr lang="en-US" dirty="0" smtClean="0"/>
              <a:t> sort was on synthetic data.</a:t>
            </a:r>
          </a:p>
          <a:p>
            <a:r>
              <a:rPr lang="en-US" dirty="0" smtClean="0"/>
              <a:t>Multiple reliability fixes.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317" y="6075322"/>
            <a:ext cx="13303714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“Spark could reliably shuffle and sort 90 TB+ intermediate data and run 250,000 tasks in a single job [</a:t>
            </a:r>
            <a:r>
              <a:rPr lang="is-IS" dirty="0" smtClean="0"/>
              <a:t>…] </a:t>
            </a:r>
            <a:r>
              <a:rPr lang="en-US" dirty="0" smtClean="0"/>
              <a:t>and it has been running in production for several months.”</a:t>
            </a:r>
          </a:p>
        </p:txBody>
      </p:sp>
    </p:spTree>
    <p:extLst>
      <p:ext uri="{BB962C8B-B14F-4D97-AF65-F5344CB8AC3E}">
        <p14:creationId xmlns:p14="http://schemas.microsoft.com/office/powerpoint/2010/main" val="17289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718570" y="2425530"/>
            <a:ext cx="13194792" cy="2092881"/>
          </a:xfrm>
        </p:spPr>
        <p:txBody>
          <a:bodyPr/>
          <a:lstStyle/>
          <a:p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sz="4000" dirty="0" smtClean="0">
                <a:solidFill>
                  <a:schemeClr val="accent6"/>
                </a:solidFill>
              </a:rPr>
              <a:t>T: @RobH8z</a:t>
            </a:r>
            <a:br>
              <a:rPr lang="en-US" sz="4000" dirty="0" smtClean="0">
                <a:solidFill>
                  <a:schemeClr val="accent6"/>
                </a:solidFill>
              </a:rPr>
            </a:br>
            <a:r>
              <a:rPr lang="en-US" sz="4000" dirty="0" smtClean="0">
                <a:solidFill>
                  <a:schemeClr val="accent6"/>
                </a:solidFill>
              </a:rPr>
              <a:t>E: </a:t>
            </a:r>
            <a:r>
              <a:rPr lang="en-US" sz="4000" dirty="0" err="1" smtClean="0">
                <a:solidFill>
                  <a:schemeClr val="accent6"/>
                </a:solidFill>
              </a:rPr>
              <a:t>rhryniewicz@hortonworks.com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465492"/>
            <a:ext cx="13167360" cy="5441490"/>
          </a:xfrm>
        </p:spPr>
        <p:txBody>
          <a:bodyPr/>
          <a:lstStyle/>
          <a:p>
            <a:r>
              <a:rPr lang="en-US" dirty="0" smtClean="0"/>
              <a:t>Internet of Anything (</a:t>
            </a:r>
            <a:r>
              <a:rPr lang="en-US" dirty="0" err="1" smtClean="0"/>
              <a:t>IoAT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Wind Turbines, Oil Rigs, Cars</a:t>
            </a:r>
          </a:p>
          <a:p>
            <a:pPr lvl="1"/>
            <a:r>
              <a:rPr lang="en-US" dirty="0" smtClean="0"/>
              <a:t>Weather Stations, Smart Grids</a:t>
            </a:r>
          </a:p>
          <a:p>
            <a:pPr lvl="1"/>
            <a:r>
              <a:rPr lang="en-US" dirty="0" smtClean="0"/>
              <a:t>RFID Tags, Beacons, Wearables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User Generated Content (Web &amp; Mobile)</a:t>
            </a:r>
          </a:p>
          <a:p>
            <a:pPr lvl="1"/>
            <a:r>
              <a:rPr lang="en-US" dirty="0" smtClean="0"/>
              <a:t>Twitter, Facebook, </a:t>
            </a:r>
            <a:r>
              <a:rPr lang="en-US" dirty="0" err="1" smtClean="0"/>
              <a:t>Snapchat</a:t>
            </a:r>
            <a:r>
              <a:rPr lang="en-US" dirty="0" smtClean="0"/>
              <a:t>, YouTube</a:t>
            </a:r>
          </a:p>
          <a:p>
            <a:pPr lvl="1"/>
            <a:r>
              <a:rPr lang="en-US" dirty="0" smtClean="0"/>
              <a:t>Clickstream, Ads, User Engagement</a:t>
            </a:r>
          </a:p>
          <a:p>
            <a:pPr lvl="1"/>
            <a:r>
              <a:rPr lang="en-US" dirty="0" smtClean="0"/>
              <a:t>Payments: </a:t>
            </a:r>
            <a:r>
              <a:rPr lang="en-US" dirty="0" err="1" smtClean="0"/>
              <a:t>Paypal</a:t>
            </a:r>
            <a:r>
              <a:rPr lang="en-US" dirty="0" smtClean="0"/>
              <a:t>, </a:t>
            </a:r>
            <a:r>
              <a:rPr lang="en-US" dirty="0" err="1" smtClean="0"/>
              <a:t>Venmo</a:t>
            </a:r>
            <a:endParaRPr lang="en-US" dirty="0" smtClean="0"/>
          </a:p>
          <a:p>
            <a:pPr marL="54864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estimote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58" y="4221012"/>
            <a:ext cx="1436284" cy="1436284"/>
          </a:xfrm>
          <a:prstGeom prst="rect">
            <a:avLst/>
          </a:prstGeom>
        </p:spPr>
      </p:pic>
      <p:pic>
        <p:nvPicPr>
          <p:cNvPr id="6" name="Picture 5" descr="oil rig.jpe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5638800"/>
            <a:ext cx="2755900" cy="2946400"/>
          </a:xfrm>
          <a:prstGeom prst="rect">
            <a:avLst/>
          </a:prstGeom>
        </p:spPr>
      </p:pic>
      <p:pic>
        <p:nvPicPr>
          <p:cNvPr id="7" name="Picture 6" descr="tesla.jpe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638800"/>
            <a:ext cx="4064000" cy="2438400"/>
          </a:xfrm>
          <a:prstGeom prst="rect">
            <a:avLst/>
          </a:prstGeom>
        </p:spPr>
      </p:pic>
      <p:pic>
        <p:nvPicPr>
          <p:cNvPr id="8" name="Picture 7" descr="tile.jpeg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019" y="533400"/>
            <a:ext cx="1905000" cy="1479176"/>
          </a:xfrm>
          <a:prstGeom prst="rect">
            <a:avLst/>
          </a:prstGeom>
        </p:spPr>
      </p:pic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153" y="616763"/>
            <a:ext cx="2740155" cy="1096062"/>
          </a:xfrm>
          <a:prstGeom prst="rect">
            <a:avLst/>
          </a:prstGeom>
        </p:spPr>
      </p:pic>
      <p:pic>
        <p:nvPicPr>
          <p:cNvPr id="11" name="Picture 10" descr="rfid.jpeg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71" y="2300027"/>
            <a:ext cx="1524000" cy="1442357"/>
          </a:xfrm>
          <a:prstGeom prst="rect">
            <a:avLst/>
          </a:prstGeom>
        </p:spPr>
      </p:pic>
      <p:pic>
        <p:nvPicPr>
          <p:cNvPr id="13" name="Picture 12" descr="wind turbines.jpeg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767" y="3931809"/>
            <a:ext cx="3367833" cy="1541899"/>
          </a:xfrm>
          <a:prstGeom prst="rect">
            <a:avLst/>
          </a:prstGeom>
        </p:spPr>
      </p:pic>
      <p:pic>
        <p:nvPicPr>
          <p:cNvPr id="14" name="Picture 13" descr="Screen Shot 2016-03-30 at 8.47.31 PM.png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1" y="5810920"/>
            <a:ext cx="2667000" cy="1812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84567" y="5473533"/>
            <a:ext cx="2248813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44ZB in 2020</a:t>
            </a:r>
          </a:p>
        </p:txBody>
      </p:sp>
      <p:pic>
        <p:nvPicPr>
          <p:cNvPr id="10" name="Picture 9" descr="vennmo.jpeg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286000"/>
            <a:ext cx="1384157" cy="1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3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235" y="455335"/>
            <a:ext cx="13576342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What is Stream Processing?</a:t>
            </a:r>
            <a:endParaRPr lang="en-US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5353" y="1754155"/>
            <a:ext cx="9264224" cy="438538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Batch Processing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Ability to process and analyze </a:t>
            </a:r>
            <a:r>
              <a:rPr lang="en-US" sz="1920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at-rest </a:t>
            </a:r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(stored data)</a:t>
            </a:r>
          </a:p>
          <a:p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Request-based, bulk evaluation and short-lived processing</a:t>
            </a:r>
          </a:p>
          <a:p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Enabler for </a:t>
            </a:r>
            <a:r>
              <a:rPr lang="en-US" sz="192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Retrospective, Reactive and On-demand Analytics</a:t>
            </a:r>
          </a:p>
          <a:p>
            <a:pPr marL="0" indent="0">
              <a:spcBef>
                <a:spcPts val="1296"/>
              </a:spcBef>
              <a:buNone/>
            </a:pPr>
            <a:endParaRPr lang="en-US" sz="2400" b="1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1296"/>
              </a:spcBef>
              <a:buNone/>
            </a:pPr>
            <a:r>
              <a:rPr lang="en-US" sz="2400" b="1" dirty="0" smtClean="0">
                <a:solidFill>
                  <a:schemeClr val="tx2"/>
                </a:solidFill>
              </a:rPr>
              <a:t>Stream </a:t>
            </a:r>
            <a:r>
              <a:rPr lang="en-US" sz="2400" b="1" dirty="0">
                <a:solidFill>
                  <a:schemeClr val="tx2"/>
                </a:solidFill>
              </a:rPr>
              <a:t>Processing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Ability to ingest, process and analyze </a:t>
            </a:r>
            <a:r>
              <a:rPr lang="en-US" sz="1920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data in-motion </a:t>
            </a:r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192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real- or near-real-time</a:t>
            </a:r>
            <a:endParaRPr lang="en-US" sz="192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192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Event or micro-batch driven</a:t>
            </a:r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continuous evaluation and long-lived processing</a:t>
            </a:r>
          </a:p>
          <a:p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Enabler for </a:t>
            </a:r>
            <a:r>
              <a:rPr lang="en-US" sz="192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real-time Prospective, Proactive and Predictive Analytics </a:t>
            </a:r>
            <a:r>
              <a:rPr lang="en-US" sz="192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for Next Best Action</a:t>
            </a:r>
          </a:p>
          <a:p>
            <a:pPr marL="0" indent="0">
              <a:buNone/>
            </a:pPr>
            <a:endParaRPr lang="en-US" sz="192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92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92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1296"/>
              </a:spcBef>
              <a:buNone/>
            </a:pPr>
            <a:endParaRPr lang="en-US" sz="192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610" y="1754155"/>
            <a:ext cx="3357839" cy="19434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610" y="3918858"/>
            <a:ext cx="3343147" cy="1884783"/>
          </a:xfrm>
          <a:prstGeom prst="rect">
            <a:avLst/>
          </a:prstGeom>
          <a:noFill/>
          <a:ln w="63500">
            <a:solidFill>
              <a:schemeClr val="bg2"/>
            </a:solidFill>
          </a:ln>
          <a:effectLst/>
        </p:spPr>
      </p:pic>
      <p:sp>
        <p:nvSpPr>
          <p:cNvPr id="9" name="Rectangle 8"/>
          <p:cNvSpPr/>
          <p:nvPr/>
        </p:nvSpPr>
        <p:spPr>
          <a:xfrm>
            <a:off x="5045353" y="6298784"/>
            <a:ext cx="818166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920" b="1" dirty="0">
                <a:solidFill>
                  <a:schemeClr val="tx2"/>
                </a:solidFill>
              </a:rPr>
              <a:t>Stream Processing </a:t>
            </a:r>
            <a:r>
              <a:rPr lang="en-US" sz="1920" b="1" dirty="0" smtClean="0">
                <a:solidFill>
                  <a:schemeClr val="tx2"/>
                </a:solidFill>
              </a:rPr>
              <a:t> +  Batch </a:t>
            </a:r>
            <a:r>
              <a:rPr lang="en-US" sz="1920" b="1" dirty="0">
                <a:solidFill>
                  <a:schemeClr val="tx2"/>
                </a:solidFill>
              </a:rPr>
              <a:t>Processing </a:t>
            </a:r>
            <a:r>
              <a:rPr lang="en-US" sz="1920" b="1" dirty="0" smtClean="0">
                <a:solidFill>
                  <a:schemeClr val="tx2"/>
                </a:solidFill>
              </a:rPr>
              <a:t>  =   </a:t>
            </a:r>
            <a:r>
              <a:rPr lang="en-US" sz="1920" b="1" dirty="0">
                <a:solidFill>
                  <a:schemeClr val="tx2"/>
                </a:solidFill>
              </a:rPr>
              <a:t>All Data Analytics</a:t>
            </a:r>
          </a:p>
        </p:txBody>
      </p:sp>
      <p:sp>
        <p:nvSpPr>
          <p:cNvPr id="11" name="Shape 189"/>
          <p:cNvSpPr txBox="1"/>
          <p:nvPr/>
        </p:nvSpPr>
        <p:spPr>
          <a:xfrm>
            <a:off x="5045353" y="6528447"/>
            <a:ext cx="2022047" cy="46368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t" anchorCtr="0">
            <a:noAutofit/>
          </a:bodyPr>
          <a:lstStyle/>
          <a:p>
            <a:r>
              <a:rPr lang="en-US" sz="1440" b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real-time (now)</a:t>
            </a:r>
          </a:p>
        </p:txBody>
      </p:sp>
      <p:sp>
        <p:nvSpPr>
          <p:cNvPr id="12" name="Shape 190"/>
          <p:cNvSpPr txBox="1"/>
          <p:nvPr/>
        </p:nvSpPr>
        <p:spPr>
          <a:xfrm>
            <a:off x="7547370" y="6528447"/>
            <a:ext cx="2022047" cy="46368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t" anchorCtr="0">
            <a:noAutofit/>
          </a:bodyPr>
          <a:lstStyle/>
          <a:p>
            <a:r>
              <a:rPr lang="en-US" sz="1440" b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historical (past)</a:t>
            </a:r>
          </a:p>
        </p:txBody>
      </p:sp>
    </p:spTree>
    <p:extLst>
      <p:ext uri="{BB962C8B-B14F-4D97-AF65-F5344CB8AC3E}">
        <p14:creationId xmlns:p14="http://schemas.microsoft.com/office/powerpoint/2010/main" val="1121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accent5"/>
                </a:solidFill>
              </a:rPr>
              <a:t>Modern Data Applications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Custom or Off the Shelf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4294967295"/>
          </p:nvPr>
        </p:nvSpPr>
        <p:spPr bwMode="gray">
          <a:xfrm>
            <a:off x="7610475" y="1541463"/>
            <a:ext cx="6661337" cy="5457825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SzPct val="75000"/>
              <a:buNone/>
            </a:pPr>
            <a:r>
              <a:rPr lang="en-US" b="1" dirty="0" smtClean="0">
                <a:solidFill>
                  <a:schemeClr val="accent5"/>
                </a:solidFill>
              </a:rPr>
              <a:t>Real-Time </a:t>
            </a:r>
            <a:r>
              <a:rPr lang="en-US" b="1" dirty="0">
                <a:solidFill>
                  <a:schemeClr val="accent5"/>
                </a:solidFill>
              </a:rPr>
              <a:t>Cyber Security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p</a:t>
            </a:r>
            <a:r>
              <a:rPr lang="en-US" dirty="0" smtClean="0"/>
              <a:t>rotects </a:t>
            </a:r>
            <a:r>
              <a:rPr lang="en-US" dirty="0"/>
              <a:t>systems with superior threat detection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SzPct val="75000"/>
              <a:buNone/>
            </a:pPr>
            <a:r>
              <a:rPr lang="en-US" b="1" dirty="0">
                <a:solidFill>
                  <a:schemeClr val="accent5"/>
                </a:solidFill>
              </a:rPr>
              <a:t>Smart Manufacturing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dramatically improves yields by managing more variables in greater detail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SzPct val="75000"/>
              <a:buNone/>
            </a:pPr>
            <a:r>
              <a:rPr lang="en-US" b="1" dirty="0">
                <a:solidFill>
                  <a:schemeClr val="accent5"/>
                </a:solidFill>
              </a:rPr>
              <a:t>Connected, Autonomous Cars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drive themselves and improve road safety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SzPct val="75000"/>
              <a:buNone/>
            </a:pPr>
            <a:r>
              <a:rPr lang="en-US" b="1" dirty="0">
                <a:solidFill>
                  <a:schemeClr val="accent5"/>
                </a:solidFill>
              </a:rPr>
              <a:t>Future Farming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optimizing soil, seeds and equipment to measured conditions on each square foot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SzPct val="75000"/>
              <a:buNone/>
            </a:pPr>
            <a:r>
              <a:rPr lang="en-US" b="1" dirty="0">
                <a:solidFill>
                  <a:schemeClr val="accent5"/>
                </a:solidFill>
              </a:rPr>
              <a:t>Automatic Recommendation Engines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match products to preferences in milliseconds</a:t>
            </a:r>
          </a:p>
        </p:txBody>
      </p:sp>
      <p:grpSp>
        <p:nvGrpSpPr>
          <p:cNvPr id="5" name="Group 4"/>
          <p:cNvGrpSpPr/>
          <p:nvPr/>
        </p:nvGrpSpPr>
        <p:grpSpPr bwMode="gray">
          <a:xfrm>
            <a:off x="1137038" y="1534231"/>
            <a:ext cx="5896922" cy="5661139"/>
            <a:chOff x="4731384" y="513461"/>
            <a:chExt cx="5404104" cy="5189376"/>
          </a:xfrm>
        </p:grpSpPr>
        <p:grpSp>
          <p:nvGrpSpPr>
            <p:cNvPr id="6" name="Group 5"/>
            <p:cNvGrpSpPr/>
            <p:nvPr/>
          </p:nvGrpSpPr>
          <p:grpSpPr bwMode="gray">
            <a:xfrm>
              <a:off x="7151780" y="2620494"/>
              <a:ext cx="2667909" cy="3082343"/>
              <a:chOff x="7151780" y="2620494"/>
              <a:chExt cx="2667909" cy="3082343"/>
            </a:xfrm>
          </p:grpSpPr>
          <p:sp>
            <p:nvSpPr>
              <p:cNvPr id="43" name="Freeform 6"/>
              <p:cNvSpPr>
                <a:spLocks/>
              </p:cNvSpPr>
              <p:nvPr/>
            </p:nvSpPr>
            <p:spPr bwMode="gray">
              <a:xfrm>
                <a:off x="7151780" y="2620494"/>
                <a:ext cx="2667909" cy="3082343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 bwMode="gray">
              <a:xfrm>
                <a:off x="7683163" y="4191261"/>
                <a:ext cx="1839039" cy="778674"/>
              </a:xfrm>
              <a:prstGeom prst="rect">
                <a:avLst/>
              </a:prstGeom>
            </p:spPr>
            <p:txBody>
              <a:bodyPr vert="horz" wrap="squar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FFFF"/>
                    </a:solidFill>
                  </a:rPr>
                  <a:t>DATA </a:t>
                </a:r>
                <a:r>
                  <a:rPr lang="en-US" sz="2400" b="1" dirty="0" smtClean="0">
                    <a:solidFill>
                      <a:srgbClr val="FFFFFF"/>
                    </a:solidFill>
                  </a:rPr>
                  <a:t>AT</a:t>
                </a:r>
                <a:br>
                  <a:rPr lang="en-US" sz="2400" b="1" dirty="0" smtClean="0">
                    <a:solidFill>
                      <a:srgbClr val="FFFFFF"/>
                    </a:solidFill>
                  </a:rPr>
                </a:br>
                <a:r>
                  <a:rPr lang="en-US" sz="2400" b="1" dirty="0" smtClean="0">
                    <a:solidFill>
                      <a:srgbClr val="FFFFFF"/>
                    </a:solidFill>
                  </a:rPr>
                  <a:t>REST</a:t>
                </a:r>
                <a:endParaRPr 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 bwMode="gray">
            <a:xfrm>
              <a:off x="5037045" y="2620494"/>
              <a:ext cx="2667909" cy="3082342"/>
              <a:chOff x="5037045" y="2620494"/>
              <a:chExt cx="2667909" cy="3082342"/>
            </a:xfrm>
          </p:grpSpPr>
          <p:sp>
            <p:nvSpPr>
              <p:cNvPr id="41" name="Freeform 6"/>
              <p:cNvSpPr>
                <a:spLocks/>
              </p:cNvSpPr>
              <p:nvPr/>
            </p:nvSpPr>
            <p:spPr bwMode="gray">
              <a:xfrm>
                <a:off x="5037045" y="2620494"/>
                <a:ext cx="2667909" cy="3082342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 bwMode="gray">
              <a:xfrm>
                <a:off x="5334532" y="4191260"/>
                <a:ext cx="1839039" cy="778674"/>
              </a:xfrm>
              <a:prstGeom prst="rect">
                <a:avLst/>
              </a:prstGeom>
            </p:spPr>
            <p:txBody>
              <a:bodyPr vert="horz" wrap="squar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FFFF"/>
                    </a:solidFill>
                  </a:rPr>
                  <a:t>DATA IN MOTION</a:t>
                </a:r>
              </a:p>
            </p:txBody>
          </p:sp>
        </p:grp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7151781" y="3232331"/>
              <a:ext cx="553172" cy="1858670"/>
            </a:xfrm>
            <a:custGeom>
              <a:avLst/>
              <a:gdLst/>
              <a:ahLst/>
              <a:cxnLst/>
              <a:rect l="l" t="t" r="r" b="b"/>
              <a:pathLst>
                <a:path w="487679" h="1638611">
                  <a:moveTo>
                    <a:pt x="244313" y="0"/>
                  </a:moveTo>
                  <a:lnTo>
                    <a:pt x="487679" y="141095"/>
                  </a:lnTo>
                  <a:lnTo>
                    <a:pt x="487679" y="1497515"/>
                  </a:lnTo>
                  <a:lnTo>
                    <a:pt x="244313" y="1638611"/>
                  </a:lnTo>
                  <a:lnTo>
                    <a:pt x="0" y="1497515"/>
                  </a:lnTo>
                  <a:lnTo>
                    <a:pt x="0" y="141095"/>
                  </a:lnTo>
                  <a:close/>
                </a:path>
              </a:pathLst>
            </a:custGeom>
            <a:solidFill>
              <a:schemeClr val="accent1">
                <a:lumMod val="50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731384" y="513461"/>
              <a:ext cx="5404104" cy="3583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 bwMode="gray">
            <a:xfrm>
              <a:off x="7152667" y="3229863"/>
              <a:ext cx="551398" cy="638166"/>
              <a:chOff x="7152667" y="3229863"/>
              <a:chExt cx="551398" cy="638166"/>
            </a:xfrm>
          </p:grpSpPr>
          <p:grpSp>
            <p:nvGrpSpPr>
              <p:cNvPr id="36" name="Group 35"/>
              <p:cNvGrpSpPr/>
              <p:nvPr/>
            </p:nvGrpSpPr>
            <p:grpSpPr bwMode="gray">
              <a:xfrm>
                <a:off x="7152669" y="3229863"/>
                <a:ext cx="551396" cy="638166"/>
                <a:chOff x="6237287" y="4617103"/>
                <a:chExt cx="727076" cy="841492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gray">
                <a:xfrm>
                  <a:off x="6237287" y="4617103"/>
                  <a:ext cx="727076" cy="840020"/>
                </a:xfrm>
                <a:custGeom>
                  <a:avLst/>
                  <a:gdLst>
                    <a:gd name="T0" fmla="*/ 515 w 515"/>
                    <a:gd name="T1" fmla="*/ 149 h 595"/>
                    <a:gd name="T2" fmla="*/ 258 w 515"/>
                    <a:gd name="T3" fmla="*/ 0 h 595"/>
                    <a:gd name="T4" fmla="*/ 0 w 515"/>
                    <a:gd name="T5" fmla="*/ 149 h 595"/>
                    <a:gd name="T6" fmla="*/ 0 w 515"/>
                    <a:gd name="T7" fmla="*/ 446 h 595"/>
                    <a:gd name="T8" fmla="*/ 258 w 515"/>
                    <a:gd name="T9" fmla="*/ 595 h 595"/>
                    <a:gd name="T10" fmla="*/ 515 w 515"/>
                    <a:gd name="T11" fmla="*/ 446 h 595"/>
                    <a:gd name="T12" fmla="*/ 515 w 515"/>
                    <a:gd name="T13" fmla="*/ 149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5" h="595">
                      <a:moveTo>
                        <a:pt x="515" y="149"/>
                      </a:moveTo>
                      <a:lnTo>
                        <a:pt x="258" y="0"/>
                      </a:lnTo>
                      <a:lnTo>
                        <a:pt x="0" y="149"/>
                      </a:lnTo>
                      <a:lnTo>
                        <a:pt x="0" y="446"/>
                      </a:lnTo>
                      <a:lnTo>
                        <a:pt x="258" y="595"/>
                      </a:lnTo>
                      <a:lnTo>
                        <a:pt x="515" y="446"/>
                      </a:lnTo>
                      <a:lnTo>
                        <a:pt x="515" y="149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  <a:alpha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5"/>
                <p:cNvSpPr>
                  <a:spLocks/>
                </p:cNvSpPr>
                <p:nvPr/>
              </p:nvSpPr>
              <p:spPr bwMode="gray">
                <a:xfrm>
                  <a:off x="6237287" y="4825182"/>
                  <a:ext cx="363538" cy="633413"/>
                </a:xfrm>
                <a:custGeom>
                  <a:avLst/>
                  <a:gdLst>
                    <a:gd name="T0" fmla="*/ 0 w 229"/>
                    <a:gd name="T1" fmla="*/ 0 h 399"/>
                    <a:gd name="T2" fmla="*/ 0 w 229"/>
                    <a:gd name="T3" fmla="*/ 267 h 399"/>
                    <a:gd name="T4" fmla="*/ 229 w 229"/>
                    <a:gd name="T5" fmla="*/ 399 h 399"/>
                    <a:gd name="T6" fmla="*/ 229 w 229"/>
                    <a:gd name="T7" fmla="*/ 135 h 399"/>
                    <a:gd name="T8" fmla="*/ 0 w 229"/>
                    <a:gd name="T9" fmla="*/ 0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399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29" y="399"/>
                      </a:lnTo>
                      <a:lnTo>
                        <a:pt x="229" y="1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alpha val="28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9"/>
                <p:cNvSpPr>
                  <a:spLocks/>
                </p:cNvSpPr>
                <p:nvPr/>
              </p:nvSpPr>
              <p:spPr bwMode="gray">
                <a:xfrm>
                  <a:off x="6600825" y="4825182"/>
                  <a:ext cx="363538" cy="633413"/>
                </a:xfrm>
                <a:custGeom>
                  <a:avLst/>
                  <a:gdLst>
                    <a:gd name="T0" fmla="*/ 229 w 229"/>
                    <a:gd name="T1" fmla="*/ 0 h 399"/>
                    <a:gd name="T2" fmla="*/ 0 w 229"/>
                    <a:gd name="T3" fmla="*/ 135 h 399"/>
                    <a:gd name="T4" fmla="*/ 0 w 229"/>
                    <a:gd name="T5" fmla="*/ 399 h 399"/>
                    <a:gd name="T6" fmla="*/ 229 w 229"/>
                    <a:gd name="T7" fmla="*/ 267 h 399"/>
                    <a:gd name="T8" fmla="*/ 229 w 229"/>
                    <a:gd name="T9" fmla="*/ 0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399">
                      <a:moveTo>
                        <a:pt x="229" y="0"/>
                      </a:moveTo>
                      <a:lnTo>
                        <a:pt x="0" y="135"/>
                      </a:lnTo>
                      <a:lnTo>
                        <a:pt x="0" y="399"/>
                      </a:lnTo>
                      <a:lnTo>
                        <a:pt x="229" y="267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chemeClr val="tx1">
                    <a:alpha val="4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7" name="Freeform 6"/>
              <p:cNvSpPr>
                <a:spLocks/>
              </p:cNvSpPr>
              <p:nvPr/>
            </p:nvSpPr>
            <p:spPr bwMode="gray">
              <a:xfrm>
                <a:off x="7152667" y="3229863"/>
                <a:ext cx="551396" cy="637050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 bwMode="gray">
            <a:xfrm>
              <a:off x="7374794" y="2790167"/>
              <a:ext cx="107143" cy="650745"/>
              <a:chOff x="7374794" y="2790167"/>
              <a:chExt cx="107143" cy="650745"/>
            </a:xfrm>
          </p:grpSpPr>
          <p:sp>
            <p:nvSpPr>
              <p:cNvPr id="34" name="Oval 33"/>
              <p:cNvSpPr/>
              <p:nvPr/>
            </p:nvSpPr>
            <p:spPr bwMode="gray">
              <a:xfrm>
                <a:off x="7374794" y="3333769"/>
                <a:ext cx="107143" cy="107143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bg1"/>
                </a:solidFill>
              </a:ln>
              <a:effectLst/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endParaRPr lang="en-US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gray">
              <a:xfrm flipV="1">
                <a:off x="7428366" y="2790167"/>
                <a:ext cx="1" cy="583995"/>
              </a:xfrm>
              <a:prstGeom prst="line">
                <a:avLst/>
              </a:prstGeom>
              <a:ln w="12700" cap="rnd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 bwMode="gray">
            <a:xfrm>
              <a:off x="6651459" y="2334034"/>
              <a:ext cx="1553813" cy="524759"/>
            </a:xfrm>
            <a:prstGeom prst="rect">
              <a:avLst/>
            </a:prstGeom>
          </p:spPr>
          <p:txBody>
            <a:bodyPr vert="horz" wrap="square" lIns="91440" tIns="91440" rIns="91440" bIns="9144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prstClr val="black"/>
                  </a:solidFill>
                </a:rPr>
                <a:t>ACTIONABLE</a:t>
              </a:r>
              <a:br>
                <a:rPr lang="en-US" sz="1400" b="1" dirty="0">
                  <a:solidFill>
                    <a:prstClr val="black"/>
                  </a:solidFill>
                </a:rPr>
              </a:br>
              <a:r>
                <a:rPr lang="en-US" sz="1400" b="1" dirty="0">
                  <a:solidFill>
                    <a:prstClr val="black"/>
                  </a:solidFill>
                </a:rPr>
                <a:t>INTELLIGENCE</a:t>
              </a:r>
            </a:p>
          </p:txBody>
        </p:sp>
        <p:cxnSp>
          <p:nvCxnSpPr>
            <p:cNvPr id="13" name="Straight Connector 12"/>
            <p:cNvCxnSpPr/>
            <p:nvPr/>
          </p:nvCxnSpPr>
          <p:spPr bwMode="gray">
            <a:xfrm>
              <a:off x="6926099" y="2790167"/>
              <a:ext cx="1004531" cy="0"/>
            </a:xfrm>
            <a:prstGeom prst="line">
              <a:avLst/>
            </a:prstGeom>
            <a:ln w="127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 bwMode="gray">
            <a:xfrm>
              <a:off x="5692184" y="606366"/>
              <a:ext cx="3472364" cy="473976"/>
            </a:xfrm>
            <a:prstGeom prst="rect">
              <a:avLst/>
            </a:prstGeom>
          </p:spPr>
          <p:txBody>
            <a:bodyPr vert="horz" wrap="square" lIns="91440" tIns="91440" rIns="91440" bIns="9144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prstClr val="black"/>
                  </a:solidFill>
                </a:rPr>
                <a:t>Modern Data Applications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 bwMode="gray">
            <a:xfrm>
              <a:off x="6218464" y="1605287"/>
              <a:ext cx="539496" cy="621919"/>
              <a:chOff x="6223226" y="1611984"/>
              <a:chExt cx="527832" cy="608473"/>
            </a:xfrm>
          </p:grpSpPr>
          <p:sp>
            <p:nvSpPr>
              <p:cNvPr id="28" name="Freeform 102"/>
              <p:cNvSpPr>
                <a:spLocks noChangeAspect="1"/>
              </p:cNvSpPr>
              <p:nvPr/>
            </p:nvSpPr>
            <p:spPr bwMode="gray">
              <a:xfrm>
                <a:off x="6223226" y="1611984"/>
                <a:ext cx="527832" cy="608473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 bwMode="gray">
              <a:xfrm>
                <a:off x="6368586" y="1797487"/>
                <a:ext cx="237111" cy="237468"/>
                <a:chOff x="-7469188" y="3736976"/>
                <a:chExt cx="1049338" cy="1050925"/>
              </a:xfrm>
              <a:solidFill>
                <a:schemeClr val="accent4"/>
              </a:solidFill>
            </p:grpSpPr>
            <p:sp>
              <p:nvSpPr>
                <p:cNvPr id="30" name="Freeform 398"/>
                <p:cNvSpPr>
                  <a:spLocks noEditPoints="1"/>
                </p:cNvSpPr>
                <p:nvPr/>
              </p:nvSpPr>
              <p:spPr bwMode="gray">
                <a:xfrm>
                  <a:off x="-7469188" y="3736976"/>
                  <a:ext cx="1049338" cy="1050925"/>
                </a:xfrm>
                <a:custGeom>
                  <a:avLst/>
                  <a:gdLst>
                    <a:gd name="T0" fmla="*/ 0 w 280"/>
                    <a:gd name="T1" fmla="*/ 0 h 280"/>
                    <a:gd name="T2" fmla="*/ 0 w 280"/>
                    <a:gd name="T3" fmla="*/ 280 h 280"/>
                    <a:gd name="T4" fmla="*/ 280 w 280"/>
                    <a:gd name="T5" fmla="*/ 280 h 280"/>
                    <a:gd name="T6" fmla="*/ 280 w 280"/>
                    <a:gd name="T7" fmla="*/ 0 h 280"/>
                    <a:gd name="T8" fmla="*/ 0 w 280"/>
                    <a:gd name="T9" fmla="*/ 0 h 280"/>
                    <a:gd name="T10" fmla="*/ 270 w 280"/>
                    <a:gd name="T11" fmla="*/ 10 h 280"/>
                    <a:gd name="T12" fmla="*/ 270 w 280"/>
                    <a:gd name="T13" fmla="*/ 105 h 280"/>
                    <a:gd name="T14" fmla="*/ 268 w 280"/>
                    <a:gd name="T15" fmla="*/ 105 h 280"/>
                    <a:gd name="T16" fmla="*/ 266 w 280"/>
                    <a:gd name="T17" fmla="*/ 105 h 280"/>
                    <a:gd name="T18" fmla="*/ 220 w 280"/>
                    <a:gd name="T19" fmla="*/ 114 h 280"/>
                    <a:gd name="T20" fmla="*/ 220 w 280"/>
                    <a:gd name="T21" fmla="*/ 113 h 280"/>
                    <a:gd name="T22" fmla="*/ 218 w 280"/>
                    <a:gd name="T23" fmla="*/ 109 h 280"/>
                    <a:gd name="T24" fmla="*/ 184 w 280"/>
                    <a:gd name="T25" fmla="*/ 90 h 280"/>
                    <a:gd name="T26" fmla="*/ 179 w 280"/>
                    <a:gd name="T27" fmla="*/ 90 h 280"/>
                    <a:gd name="T28" fmla="*/ 145 w 280"/>
                    <a:gd name="T29" fmla="*/ 109 h 280"/>
                    <a:gd name="T30" fmla="*/ 143 w 280"/>
                    <a:gd name="T31" fmla="*/ 113 h 280"/>
                    <a:gd name="T32" fmla="*/ 143 w 280"/>
                    <a:gd name="T33" fmla="*/ 129 h 280"/>
                    <a:gd name="T34" fmla="*/ 138 w 280"/>
                    <a:gd name="T35" fmla="*/ 130 h 280"/>
                    <a:gd name="T36" fmla="*/ 138 w 280"/>
                    <a:gd name="T37" fmla="*/ 113 h 280"/>
                    <a:gd name="T38" fmla="*/ 136 w 280"/>
                    <a:gd name="T39" fmla="*/ 109 h 280"/>
                    <a:gd name="T40" fmla="*/ 102 w 280"/>
                    <a:gd name="T41" fmla="*/ 90 h 280"/>
                    <a:gd name="T42" fmla="*/ 97 w 280"/>
                    <a:gd name="T43" fmla="*/ 90 h 280"/>
                    <a:gd name="T44" fmla="*/ 63 w 280"/>
                    <a:gd name="T45" fmla="*/ 109 h 280"/>
                    <a:gd name="T46" fmla="*/ 61 w 280"/>
                    <a:gd name="T47" fmla="*/ 113 h 280"/>
                    <a:gd name="T48" fmla="*/ 61 w 280"/>
                    <a:gd name="T49" fmla="*/ 146 h 280"/>
                    <a:gd name="T50" fmla="*/ 56 w 280"/>
                    <a:gd name="T51" fmla="*/ 147 h 280"/>
                    <a:gd name="T52" fmla="*/ 56 w 280"/>
                    <a:gd name="T53" fmla="*/ 113 h 280"/>
                    <a:gd name="T54" fmla="*/ 54 w 280"/>
                    <a:gd name="T55" fmla="*/ 109 h 280"/>
                    <a:gd name="T56" fmla="*/ 27 w 280"/>
                    <a:gd name="T57" fmla="*/ 94 h 280"/>
                    <a:gd name="T58" fmla="*/ 20 w 280"/>
                    <a:gd name="T59" fmla="*/ 95 h 280"/>
                    <a:gd name="T60" fmla="*/ 22 w 280"/>
                    <a:gd name="T61" fmla="*/ 102 h 280"/>
                    <a:gd name="T62" fmla="*/ 46 w 280"/>
                    <a:gd name="T63" fmla="*/ 116 h 280"/>
                    <a:gd name="T64" fmla="*/ 46 w 280"/>
                    <a:gd name="T65" fmla="*/ 148 h 280"/>
                    <a:gd name="T66" fmla="*/ 11 w 280"/>
                    <a:gd name="T67" fmla="*/ 155 h 280"/>
                    <a:gd name="T68" fmla="*/ 10 w 280"/>
                    <a:gd name="T69" fmla="*/ 156 h 280"/>
                    <a:gd name="T70" fmla="*/ 10 w 280"/>
                    <a:gd name="T71" fmla="*/ 10 h 280"/>
                    <a:gd name="T72" fmla="*/ 270 w 280"/>
                    <a:gd name="T73" fmla="*/ 10 h 280"/>
                    <a:gd name="T74" fmla="*/ 268 w 280"/>
                    <a:gd name="T75" fmla="*/ 115 h 280"/>
                    <a:gd name="T76" fmla="*/ 46 w 280"/>
                    <a:gd name="T77" fmla="*/ 229 h 280"/>
                    <a:gd name="T78" fmla="*/ 22 w 280"/>
                    <a:gd name="T79" fmla="*/ 182 h 280"/>
                    <a:gd name="T80" fmla="*/ 13 w 280"/>
                    <a:gd name="T81" fmla="*/ 165 h 280"/>
                    <a:gd name="T82" fmla="*/ 268 w 280"/>
                    <a:gd name="T83" fmla="*/ 115 h 280"/>
                    <a:gd name="T84" fmla="*/ 128 w 280"/>
                    <a:gd name="T85" fmla="*/ 132 h 280"/>
                    <a:gd name="T86" fmla="*/ 71 w 280"/>
                    <a:gd name="T87" fmla="*/ 144 h 280"/>
                    <a:gd name="T88" fmla="*/ 71 w 280"/>
                    <a:gd name="T89" fmla="*/ 116 h 280"/>
                    <a:gd name="T90" fmla="*/ 99 w 280"/>
                    <a:gd name="T91" fmla="*/ 100 h 280"/>
                    <a:gd name="T92" fmla="*/ 128 w 280"/>
                    <a:gd name="T93" fmla="*/ 116 h 280"/>
                    <a:gd name="T94" fmla="*/ 128 w 280"/>
                    <a:gd name="T95" fmla="*/ 132 h 280"/>
                    <a:gd name="T96" fmla="*/ 210 w 280"/>
                    <a:gd name="T97" fmla="*/ 116 h 280"/>
                    <a:gd name="T98" fmla="*/ 153 w 280"/>
                    <a:gd name="T99" fmla="*/ 127 h 280"/>
                    <a:gd name="T100" fmla="*/ 153 w 280"/>
                    <a:gd name="T101" fmla="*/ 116 h 280"/>
                    <a:gd name="T102" fmla="*/ 181 w 280"/>
                    <a:gd name="T103" fmla="*/ 100 h 280"/>
                    <a:gd name="T104" fmla="*/ 210 w 280"/>
                    <a:gd name="T105" fmla="*/ 116 h 280"/>
                    <a:gd name="T106" fmla="*/ 10 w 280"/>
                    <a:gd name="T107" fmla="*/ 270 h 280"/>
                    <a:gd name="T108" fmla="*/ 10 w 280"/>
                    <a:gd name="T109" fmla="*/ 182 h 280"/>
                    <a:gd name="T110" fmla="*/ 13 w 280"/>
                    <a:gd name="T111" fmla="*/ 187 h 280"/>
                    <a:gd name="T112" fmla="*/ 37 w 280"/>
                    <a:gd name="T113" fmla="*/ 234 h 280"/>
                    <a:gd name="T114" fmla="*/ 46 w 280"/>
                    <a:gd name="T115" fmla="*/ 239 h 280"/>
                    <a:gd name="T116" fmla="*/ 51 w 280"/>
                    <a:gd name="T117" fmla="*/ 238 h 280"/>
                    <a:gd name="T118" fmla="*/ 270 w 280"/>
                    <a:gd name="T119" fmla="*/ 125 h 280"/>
                    <a:gd name="T120" fmla="*/ 270 w 280"/>
                    <a:gd name="T121" fmla="*/ 270 h 280"/>
                    <a:gd name="T122" fmla="*/ 10 w 280"/>
                    <a:gd name="T123" fmla="*/ 27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80" h="280">
                      <a:moveTo>
                        <a:pt x="0" y="0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  <a:moveTo>
                        <a:pt x="270" y="10"/>
                      </a:moveTo>
                      <a:cubicBezTo>
                        <a:pt x="270" y="105"/>
                        <a:pt x="270" y="105"/>
                        <a:pt x="270" y="105"/>
                      </a:cubicBezTo>
                      <a:cubicBezTo>
                        <a:pt x="270" y="105"/>
                        <a:pt x="269" y="105"/>
                        <a:pt x="268" y="105"/>
                      </a:cubicBezTo>
                      <a:cubicBezTo>
                        <a:pt x="268" y="105"/>
                        <a:pt x="267" y="105"/>
                        <a:pt x="266" y="105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1"/>
                        <a:pt x="219" y="110"/>
                        <a:pt x="218" y="109"/>
                      </a:cubicBezTo>
                      <a:cubicBezTo>
                        <a:pt x="184" y="90"/>
                        <a:pt x="184" y="90"/>
                        <a:pt x="184" y="90"/>
                      </a:cubicBezTo>
                      <a:cubicBezTo>
                        <a:pt x="182" y="89"/>
                        <a:pt x="181" y="89"/>
                        <a:pt x="179" y="9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4" y="110"/>
                        <a:pt x="143" y="111"/>
                        <a:pt x="143" y="113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38" y="111"/>
                        <a:pt x="137" y="110"/>
                        <a:pt x="136" y="109"/>
                      </a:cubicBezTo>
                      <a:cubicBezTo>
                        <a:pt x="102" y="90"/>
                        <a:pt x="102" y="90"/>
                        <a:pt x="102" y="90"/>
                      </a:cubicBezTo>
                      <a:cubicBezTo>
                        <a:pt x="100" y="89"/>
                        <a:pt x="99" y="89"/>
                        <a:pt x="97" y="90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2" y="110"/>
                        <a:pt x="61" y="111"/>
                        <a:pt x="61" y="113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56" y="147"/>
                        <a:pt x="56" y="147"/>
                        <a:pt x="56" y="147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1"/>
                        <a:pt x="55" y="110"/>
                        <a:pt x="54" y="109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5" y="92"/>
                        <a:pt x="22" y="93"/>
                        <a:pt x="20" y="95"/>
                      </a:cubicBezTo>
                      <a:cubicBezTo>
                        <a:pt x="19" y="98"/>
                        <a:pt x="20" y="101"/>
                        <a:pt x="22" y="102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6" y="148"/>
                        <a:pt x="46" y="148"/>
                        <a:pt x="46" y="148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1" y="155"/>
                        <a:pt x="11" y="156"/>
                        <a:pt x="10" y="156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lnTo>
                        <a:pt x="270" y="10"/>
                      </a:lnTo>
                      <a:close/>
                      <a:moveTo>
                        <a:pt x="268" y="115"/>
                      </a:moveTo>
                      <a:cubicBezTo>
                        <a:pt x="46" y="229"/>
                        <a:pt x="46" y="229"/>
                        <a:pt x="46" y="229"/>
                      </a:cubicBezTo>
                      <a:cubicBezTo>
                        <a:pt x="46" y="229"/>
                        <a:pt x="32" y="201"/>
                        <a:pt x="22" y="182"/>
                      </a:cubicBezTo>
                      <a:cubicBezTo>
                        <a:pt x="17" y="173"/>
                        <a:pt x="13" y="165"/>
                        <a:pt x="13" y="165"/>
                      </a:cubicBezTo>
                      <a:lnTo>
                        <a:pt x="268" y="115"/>
                      </a:lnTo>
                      <a:close/>
                      <a:moveTo>
                        <a:pt x="128" y="132"/>
                      </a:moveTo>
                      <a:cubicBezTo>
                        <a:pt x="71" y="144"/>
                        <a:pt x="71" y="144"/>
                        <a:pt x="71" y="144"/>
                      </a:cubicBez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99" y="100"/>
                        <a:pt x="99" y="100"/>
                        <a:pt x="99" y="100"/>
                      </a:cubicBezTo>
                      <a:cubicBezTo>
                        <a:pt x="128" y="116"/>
                        <a:pt x="128" y="116"/>
                        <a:pt x="128" y="116"/>
                      </a:cubicBezTo>
                      <a:lnTo>
                        <a:pt x="128" y="132"/>
                      </a:lnTo>
                      <a:close/>
                      <a:moveTo>
                        <a:pt x="210" y="116"/>
                      </a:move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210" y="116"/>
                        <a:pt x="210" y="116"/>
                        <a:pt x="210" y="116"/>
                      </a:cubicBezTo>
                      <a:close/>
                      <a:moveTo>
                        <a:pt x="10" y="270"/>
                      </a:moveTo>
                      <a:cubicBezTo>
                        <a:pt x="10" y="182"/>
                        <a:pt x="10" y="182"/>
                        <a:pt x="10" y="182"/>
                      </a:cubicBezTo>
                      <a:cubicBezTo>
                        <a:pt x="13" y="187"/>
                        <a:pt x="13" y="187"/>
                        <a:pt x="13" y="187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39" y="237"/>
                        <a:pt x="43" y="239"/>
                        <a:pt x="46" y="239"/>
                      </a:cubicBezTo>
                      <a:cubicBezTo>
                        <a:pt x="48" y="239"/>
                        <a:pt x="49" y="239"/>
                        <a:pt x="51" y="238"/>
                      </a:cubicBezTo>
                      <a:cubicBezTo>
                        <a:pt x="270" y="125"/>
                        <a:pt x="270" y="125"/>
                        <a:pt x="270" y="125"/>
                      </a:cubicBezTo>
                      <a:cubicBezTo>
                        <a:pt x="270" y="270"/>
                        <a:pt x="270" y="270"/>
                        <a:pt x="270" y="270"/>
                      </a:cubicBezTo>
                      <a:lnTo>
                        <a:pt x="10" y="27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399"/>
                <p:cNvSpPr>
                  <a:spLocks noEditPoints="1"/>
                </p:cNvSpPr>
                <p:nvPr/>
              </p:nvSpPr>
              <p:spPr bwMode="gray">
                <a:xfrm>
                  <a:off x="-677862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400"/>
                <p:cNvSpPr>
                  <a:spLocks noEditPoints="1"/>
                </p:cNvSpPr>
                <p:nvPr/>
              </p:nvSpPr>
              <p:spPr bwMode="gray">
                <a:xfrm>
                  <a:off x="-7086601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401"/>
                <p:cNvSpPr>
                  <a:spLocks noEditPoints="1"/>
                </p:cNvSpPr>
                <p:nvPr/>
              </p:nvSpPr>
              <p:spPr bwMode="gray">
                <a:xfrm>
                  <a:off x="-739457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9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9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9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9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9" y="76"/>
                        <a:pt x="39" y="76"/>
                        <a:pt x="39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" name="Group 15"/>
            <p:cNvGrpSpPr>
              <a:grpSpLocks noChangeAspect="1"/>
            </p:cNvGrpSpPr>
            <p:nvPr/>
          </p:nvGrpSpPr>
          <p:grpSpPr bwMode="gray">
            <a:xfrm>
              <a:off x="8096964" y="1608061"/>
              <a:ext cx="539496" cy="621920"/>
              <a:chOff x="8410577" y="1197826"/>
              <a:chExt cx="629994" cy="726244"/>
            </a:xfrm>
          </p:grpSpPr>
          <p:sp>
            <p:nvSpPr>
              <p:cNvPr id="22" name="Freeform 102"/>
              <p:cNvSpPr>
                <a:spLocks noChangeAspect="1"/>
              </p:cNvSpPr>
              <p:nvPr/>
            </p:nvSpPr>
            <p:spPr bwMode="gray">
              <a:xfrm>
                <a:off x="8410577" y="1197826"/>
                <a:ext cx="629994" cy="726244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 bwMode="gray">
              <a:xfrm>
                <a:off x="8527344" y="1457123"/>
                <a:ext cx="396460" cy="207650"/>
                <a:chOff x="-3325813" y="3808413"/>
                <a:chExt cx="1470025" cy="769938"/>
              </a:xfrm>
              <a:solidFill>
                <a:schemeClr val="accent4"/>
              </a:solidFill>
            </p:grpSpPr>
            <p:sp>
              <p:nvSpPr>
                <p:cNvPr id="24" name="Freeform 402"/>
                <p:cNvSpPr>
                  <a:spLocks/>
                </p:cNvSpPr>
                <p:nvPr/>
              </p:nvSpPr>
              <p:spPr bwMode="gray">
                <a:xfrm>
                  <a:off x="-2921001" y="4157663"/>
                  <a:ext cx="371475" cy="420688"/>
                </a:xfrm>
                <a:custGeom>
                  <a:avLst/>
                  <a:gdLst>
                    <a:gd name="T0" fmla="*/ 97 w 99"/>
                    <a:gd name="T1" fmla="*/ 26 h 112"/>
                    <a:gd name="T2" fmla="*/ 52 w 99"/>
                    <a:gd name="T3" fmla="*/ 1 h 112"/>
                    <a:gd name="T4" fmla="*/ 47 w 99"/>
                    <a:gd name="T5" fmla="*/ 1 h 112"/>
                    <a:gd name="T6" fmla="*/ 3 w 99"/>
                    <a:gd name="T7" fmla="*/ 26 h 112"/>
                    <a:gd name="T8" fmla="*/ 0 w 99"/>
                    <a:gd name="T9" fmla="*/ 30 h 112"/>
                    <a:gd name="T10" fmla="*/ 0 w 99"/>
                    <a:gd name="T11" fmla="*/ 81 h 112"/>
                    <a:gd name="T12" fmla="*/ 3 w 99"/>
                    <a:gd name="T13" fmla="*/ 86 h 112"/>
                    <a:gd name="T14" fmla="*/ 47 w 99"/>
                    <a:gd name="T15" fmla="*/ 111 h 112"/>
                    <a:gd name="T16" fmla="*/ 50 w 99"/>
                    <a:gd name="T17" fmla="*/ 112 h 112"/>
                    <a:gd name="T18" fmla="*/ 52 w 99"/>
                    <a:gd name="T19" fmla="*/ 111 h 112"/>
                    <a:gd name="T20" fmla="*/ 97 w 99"/>
                    <a:gd name="T21" fmla="*/ 86 h 112"/>
                    <a:gd name="T22" fmla="*/ 99 w 99"/>
                    <a:gd name="T23" fmla="*/ 81 h 112"/>
                    <a:gd name="T24" fmla="*/ 99 w 99"/>
                    <a:gd name="T25" fmla="*/ 30 h 112"/>
                    <a:gd name="T26" fmla="*/ 97 w 99"/>
                    <a:gd name="T27" fmla="*/ 2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7" y="26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1" y="0"/>
                        <a:pt x="49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3"/>
                        <a:pt x="1" y="85"/>
                        <a:pt x="3" y="86"/>
                      </a:cubicBezTo>
                      <a:cubicBezTo>
                        <a:pt x="47" y="111"/>
                        <a:pt x="47" y="111"/>
                        <a:pt x="47" y="111"/>
                      </a:cubicBezTo>
                      <a:cubicBezTo>
                        <a:pt x="48" y="112"/>
                        <a:pt x="49" y="112"/>
                        <a:pt x="50" y="112"/>
                      </a:cubicBezTo>
                      <a:cubicBezTo>
                        <a:pt x="51" y="112"/>
                        <a:pt x="51" y="112"/>
                        <a:pt x="52" y="111"/>
                      </a:cubicBezTo>
                      <a:cubicBezTo>
                        <a:pt x="97" y="86"/>
                        <a:pt x="97" y="86"/>
                        <a:pt x="97" y="86"/>
                      </a:cubicBezTo>
                      <a:cubicBezTo>
                        <a:pt x="98" y="85"/>
                        <a:pt x="99" y="83"/>
                        <a:pt x="99" y="81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99" y="29"/>
                        <a:pt x="98" y="27"/>
                        <a:pt x="9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403"/>
                <p:cNvSpPr>
                  <a:spLocks/>
                </p:cNvSpPr>
                <p:nvPr/>
              </p:nvSpPr>
              <p:spPr bwMode="gray">
                <a:xfrm>
                  <a:off x="-3325813" y="4157663"/>
                  <a:ext cx="371475" cy="420688"/>
                </a:xfrm>
                <a:custGeom>
                  <a:avLst/>
                  <a:gdLst>
                    <a:gd name="T0" fmla="*/ 96 w 99"/>
                    <a:gd name="T1" fmla="*/ 26 h 112"/>
                    <a:gd name="T2" fmla="*/ 52 w 99"/>
                    <a:gd name="T3" fmla="*/ 1 h 112"/>
                    <a:gd name="T4" fmla="*/ 47 w 99"/>
                    <a:gd name="T5" fmla="*/ 1 h 112"/>
                    <a:gd name="T6" fmla="*/ 2 w 99"/>
                    <a:gd name="T7" fmla="*/ 26 h 112"/>
                    <a:gd name="T8" fmla="*/ 0 w 99"/>
                    <a:gd name="T9" fmla="*/ 30 h 112"/>
                    <a:gd name="T10" fmla="*/ 0 w 99"/>
                    <a:gd name="T11" fmla="*/ 81 h 112"/>
                    <a:gd name="T12" fmla="*/ 2 w 99"/>
                    <a:gd name="T13" fmla="*/ 86 h 112"/>
                    <a:gd name="T14" fmla="*/ 47 w 99"/>
                    <a:gd name="T15" fmla="*/ 111 h 112"/>
                    <a:gd name="T16" fmla="*/ 49 w 99"/>
                    <a:gd name="T17" fmla="*/ 112 h 112"/>
                    <a:gd name="T18" fmla="*/ 52 w 99"/>
                    <a:gd name="T19" fmla="*/ 111 h 112"/>
                    <a:gd name="T20" fmla="*/ 96 w 99"/>
                    <a:gd name="T21" fmla="*/ 86 h 112"/>
                    <a:gd name="T22" fmla="*/ 99 w 99"/>
                    <a:gd name="T23" fmla="*/ 81 h 112"/>
                    <a:gd name="T24" fmla="*/ 99 w 99"/>
                    <a:gd name="T25" fmla="*/ 30 h 112"/>
                    <a:gd name="T26" fmla="*/ 96 w 99"/>
                    <a:gd name="T27" fmla="*/ 2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6" y="26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0" y="0"/>
                        <a:pt x="48" y="0"/>
                        <a:pt x="47" y="1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7"/>
                        <a:pt x="0" y="29"/>
                        <a:pt x="0" y="3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3"/>
                        <a:pt x="1" y="85"/>
                        <a:pt x="2" y="86"/>
                      </a:cubicBezTo>
                      <a:cubicBezTo>
                        <a:pt x="47" y="111"/>
                        <a:pt x="47" y="111"/>
                        <a:pt x="47" y="111"/>
                      </a:cubicBezTo>
                      <a:cubicBezTo>
                        <a:pt x="47" y="112"/>
                        <a:pt x="48" y="112"/>
                        <a:pt x="49" y="112"/>
                      </a:cubicBezTo>
                      <a:cubicBezTo>
                        <a:pt x="50" y="112"/>
                        <a:pt x="51" y="112"/>
                        <a:pt x="52" y="111"/>
                      </a:cubicBezTo>
                      <a:cubicBezTo>
                        <a:pt x="96" y="86"/>
                        <a:pt x="96" y="86"/>
                        <a:pt x="96" y="86"/>
                      </a:cubicBezTo>
                      <a:cubicBezTo>
                        <a:pt x="98" y="85"/>
                        <a:pt x="99" y="83"/>
                        <a:pt x="99" y="81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99" y="29"/>
                        <a:pt x="98" y="27"/>
                        <a:pt x="9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4"/>
                <p:cNvSpPr>
                  <a:spLocks/>
                </p:cNvSpPr>
                <p:nvPr/>
              </p:nvSpPr>
              <p:spPr bwMode="gray">
                <a:xfrm>
                  <a:off x="-3122613" y="3808413"/>
                  <a:ext cx="369888" cy="420688"/>
                </a:xfrm>
                <a:custGeom>
                  <a:avLst/>
                  <a:gdLst>
                    <a:gd name="T0" fmla="*/ 99 w 99"/>
                    <a:gd name="T1" fmla="*/ 82 h 112"/>
                    <a:gd name="T2" fmla="*/ 99 w 99"/>
                    <a:gd name="T3" fmla="*/ 31 h 112"/>
                    <a:gd name="T4" fmla="*/ 97 w 99"/>
                    <a:gd name="T5" fmla="*/ 26 h 112"/>
                    <a:gd name="T6" fmla="*/ 52 w 99"/>
                    <a:gd name="T7" fmla="*/ 1 h 112"/>
                    <a:gd name="T8" fmla="*/ 47 w 99"/>
                    <a:gd name="T9" fmla="*/ 1 h 112"/>
                    <a:gd name="T10" fmla="*/ 3 w 99"/>
                    <a:gd name="T11" fmla="*/ 26 h 112"/>
                    <a:gd name="T12" fmla="*/ 0 w 99"/>
                    <a:gd name="T13" fmla="*/ 31 h 112"/>
                    <a:gd name="T14" fmla="*/ 0 w 99"/>
                    <a:gd name="T15" fmla="*/ 82 h 112"/>
                    <a:gd name="T16" fmla="*/ 3 w 99"/>
                    <a:gd name="T17" fmla="*/ 86 h 112"/>
                    <a:gd name="T18" fmla="*/ 47 w 99"/>
                    <a:gd name="T19" fmla="*/ 112 h 112"/>
                    <a:gd name="T20" fmla="*/ 50 w 99"/>
                    <a:gd name="T21" fmla="*/ 112 h 112"/>
                    <a:gd name="T22" fmla="*/ 52 w 99"/>
                    <a:gd name="T23" fmla="*/ 112 h 112"/>
                    <a:gd name="T24" fmla="*/ 97 w 99"/>
                    <a:gd name="T25" fmla="*/ 86 h 112"/>
                    <a:gd name="T26" fmla="*/ 99 w 99"/>
                    <a:gd name="T27" fmla="*/ 8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9" y="82"/>
                      </a:move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9" y="29"/>
                        <a:pt x="98" y="27"/>
                        <a:pt x="97" y="26"/>
                      </a:cubicBez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1" y="0"/>
                        <a:pt x="49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1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3"/>
                        <a:pt x="1" y="85"/>
                        <a:pt x="3" y="86"/>
                      </a:cubicBezTo>
                      <a:cubicBezTo>
                        <a:pt x="47" y="112"/>
                        <a:pt x="47" y="112"/>
                        <a:pt x="47" y="112"/>
                      </a:cubicBezTo>
                      <a:cubicBezTo>
                        <a:pt x="48" y="112"/>
                        <a:pt x="49" y="112"/>
                        <a:pt x="50" y="112"/>
                      </a:cubicBezTo>
                      <a:cubicBezTo>
                        <a:pt x="51" y="112"/>
                        <a:pt x="51" y="112"/>
                        <a:pt x="52" y="112"/>
                      </a:cubicBezTo>
                      <a:cubicBezTo>
                        <a:pt x="97" y="86"/>
                        <a:pt x="97" y="86"/>
                        <a:pt x="97" y="86"/>
                      </a:cubicBezTo>
                      <a:cubicBezTo>
                        <a:pt x="98" y="85"/>
                        <a:pt x="99" y="83"/>
                        <a:pt x="99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05"/>
                <p:cNvSpPr>
                  <a:spLocks noEditPoints="1"/>
                </p:cNvSpPr>
                <p:nvPr/>
              </p:nvSpPr>
              <p:spPr bwMode="gray">
                <a:xfrm>
                  <a:off x="-2717801" y="3808413"/>
                  <a:ext cx="862013" cy="769938"/>
                </a:xfrm>
                <a:custGeom>
                  <a:avLst/>
                  <a:gdLst>
                    <a:gd name="T0" fmla="*/ 207 w 230"/>
                    <a:gd name="T1" fmla="*/ 81 h 205"/>
                    <a:gd name="T2" fmla="*/ 207 w 230"/>
                    <a:gd name="T3" fmla="*/ 31 h 205"/>
                    <a:gd name="T4" fmla="*/ 205 w 230"/>
                    <a:gd name="T5" fmla="*/ 26 h 205"/>
                    <a:gd name="T6" fmla="*/ 160 w 230"/>
                    <a:gd name="T7" fmla="*/ 1 h 205"/>
                    <a:gd name="T8" fmla="*/ 156 w 230"/>
                    <a:gd name="T9" fmla="*/ 1 h 205"/>
                    <a:gd name="T10" fmla="*/ 111 w 230"/>
                    <a:gd name="T11" fmla="*/ 26 h 205"/>
                    <a:gd name="T12" fmla="*/ 109 w 230"/>
                    <a:gd name="T13" fmla="*/ 31 h 205"/>
                    <a:gd name="T14" fmla="*/ 109 w 230"/>
                    <a:gd name="T15" fmla="*/ 92 h 205"/>
                    <a:gd name="T16" fmla="*/ 110 w 230"/>
                    <a:gd name="T17" fmla="*/ 96 h 205"/>
                    <a:gd name="T18" fmla="*/ 110 w 230"/>
                    <a:gd name="T19" fmla="*/ 96 h 205"/>
                    <a:gd name="T20" fmla="*/ 110 w 230"/>
                    <a:gd name="T21" fmla="*/ 96 h 205"/>
                    <a:gd name="T22" fmla="*/ 111 w 230"/>
                    <a:gd name="T23" fmla="*/ 97 h 205"/>
                    <a:gd name="T24" fmla="*/ 143 w 230"/>
                    <a:gd name="T25" fmla="*/ 116 h 205"/>
                    <a:gd name="T26" fmla="*/ 143 w 230"/>
                    <a:gd name="T27" fmla="*/ 172 h 205"/>
                    <a:gd name="T28" fmla="*/ 104 w 230"/>
                    <a:gd name="T29" fmla="*/ 194 h 205"/>
                    <a:gd name="T30" fmla="*/ 65 w 230"/>
                    <a:gd name="T31" fmla="*/ 172 h 205"/>
                    <a:gd name="T32" fmla="*/ 65 w 230"/>
                    <a:gd name="T33" fmla="*/ 116 h 205"/>
                    <a:gd name="T34" fmla="*/ 96 w 230"/>
                    <a:gd name="T35" fmla="*/ 98 h 205"/>
                    <a:gd name="T36" fmla="*/ 99 w 230"/>
                    <a:gd name="T37" fmla="*/ 93 h 205"/>
                    <a:gd name="T38" fmla="*/ 99 w 230"/>
                    <a:gd name="T39" fmla="*/ 92 h 205"/>
                    <a:gd name="T40" fmla="*/ 99 w 230"/>
                    <a:gd name="T41" fmla="*/ 31 h 205"/>
                    <a:gd name="T42" fmla="*/ 96 w 230"/>
                    <a:gd name="T43" fmla="*/ 26 h 205"/>
                    <a:gd name="T44" fmla="*/ 52 w 230"/>
                    <a:gd name="T45" fmla="*/ 1 h 205"/>
                    <a:gd name="T46" fmla="*/ 47 w 230"/>
                    <a:gd name="T47" fmla="*/ 1 h 205"/>
                    <a:gd name="T48" fmla="*/ 3 w 230"/>
                    <a:gd name="T49" fmla="*/ 26 h 205"/>
                    <a:gd name="T50" fmla="*/ 0 w 230"/>
                    <a:gd name="T51" fmla="*/ 31 h 205"/>
                    <a:gd name="T52" fmla="*/ 0 w 230"/>
                    <a:gd name="T53" fmla="*/ 82 h 205"/>
                    <a:gd name="T54" fmla="*/ 5 w 230"/>
                    <a:gd name="T55" fmla="*/ 87 h 205"/>
                    <a:gd name="T56" fmla="*/ 10 w 230"/>
                    <a:gd name="T57" fmla="*/ 82 h 205"/>
                    <a:gd name="T58" fmla="*/ 10 w 230"/>
                    <a:gd name="T59" fmla="*/ 33 h 205"/>
                    <a:gd name="T60" fmla="*/ 49 w 230"/>
                    <a:gd name="T61" fmla="*/ 11 h 205"/>
                    <a:gd name="T62" fmla="*/ 89 w 230"/>
                    <a:gd name="T63" fmla="*/ 33 h 205"/>
                    <a:gd name="T64" fmla="*/ 89 w 230"/>
                    <a:gd name="T65" fmla="*/ 90 h 205"/>
                    <a:gd name="T66" fmla="*/ 57 w 230"/>
                    <a:gd name="T67" fmla="*/ 108 h 205"/>
                    <a:gd name="T68" fmla="*/ 55 w 230"/>
                    <a:gd name="T69" fmla="*/ 113 h 205"/>
                    <a:gd name="T70" fmla="*/ 55 w 230"/>
                    <a:gd name="T71" fmla="*/ 174 h 205"/>
                    <a:gd name="T72" fmla="*/ 57 w 230"/>
                    <a:gd name="T73" fmla="*/ 179 h 205"/>
                    <a:gd name="T74" fmla="*/ 101 w 230"/>
                    <a:gd name="T75" fmla="*/ 204 h 205"/>
                    <a:gd name="T76" fmla="*/ 104 w 230"/>
                    <a:gd name="T77" fmla="*/ 205 h 205"/>
                    <a:gd name="T78" fmla="*/ 106 w 230"/>
                    <a:gd name="T79" fmla="*/ 204 h 205"/>
                    <a:gd name="T80" fmla="*/ 151 w 230"/>
                    <a:gd name="T81" fmla="*/ 179 h 205"/>
                    <a:gd name="T82" fmla="*/ 153 w 230"/>
                    <a:gd name="T83" fmla="*/ 174 h 205"/>
                    <a:gd name="T84" fmla="*/ 153 w 230"/>
                    <a:gd name="T85" fmla="*/ 113 h 205"/>
                    <a:gd name="T86" fmla="*/ 151 w 230"/>
                    <a:gd name="T87" fmla="*/ 108 h 205"/>
                    <a:gd name="T88" fmla="*/ 119 w 230"/>
                    <a:gd name="T89" fmla="*/ 90 h 205"/>
                    <a:gd name="T90" fmla="*/ 119 w 230"/>
                    <a:gd name="T91" fmla="*/ 33 h 205"/>
                    <a:gd name="T92" fmla="*/ 158 w 230"/>
                    <a:gd name="T93" fmla="*/ 11 h 205"/>
                    <a:gd name="T94" fmla="*/ 197 w 230"/>
                    <a:gd name="T95" fmla="*/ 33 h 205"/>
                    <a:gd name="T96" fmla="*/ 197 w 230"/>
                    <a:gd name="T97" fmla="*/ 81 h 205"/>
                    <a:gd name="T98" fmla="*/ 175 w 230"/>
                    <a:gd name="T99" fmla="*/ 109 h 205"/>
                    <a:gd name="T100" fmla="*/ 202 w 230"/>
                    <a:gd name="T101" fmla="*/ 136 h 205"/>
                    <a:gd name="T102" fmla="*/ 230 w 230"/>
                    <a:gd name="T103" fmla="*/ 109 h 205"/>
                    <a:gd name="T104" fmla="*/ 207 w 230"/>
                    <a:gd name="T105" fmla="*/ 81 h 205"/>
                    <a:gd name="T106" fmla="*/ 202 w 230"/>
                    <a:gd name="T107" fmla="*/ 126 h 205"/>
                    <a:gd name="T108" fmla="*/ 185 w 230"/>
                    <a:gd name="T109" fmla="*/ 109 h 205"/>
                    <a:gd name="T110" fmla="*/ 202 w 230"/>
                    <a:gd name="T111" fmla="*/ 91 h 205"/>
                    <a:gd name="T112" fmla="*/ 220 w 230"/>
                    <a:gd name="T113" fmla="*/ 109 h 205"/>
                    <a:gd name="T114" fmla="*/ 202 w 230"/>
                    <a:gd name="T115" fmla="*/ 126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0" h="205">
                      <a:moveTo>
                        <a:pt x="207" y="81"/>
                      </a:moveTo>
                      <a:cubicBezTo>
                        <a:pt x="207" y="31"/>
                        <a:pt x="207" y="31"/>
                        <a:pt x="207" y="31"/>
                      </a:cubicBezTo>
                      <a:cubicBezTo>
                        <a:pt x="207" y="29"/>
                        <a:pt x="206" y="27"/>
                        <a:pt x="205" y="26"/>
                      </a:cubicBezTo>
                      <a:cubicBezTo>
                        <a:pt x="160" y="1"/>
                        <a:pt x="160" y="1"/>
                        <a:pt x="160" y="1"/>
                      </a:cubicBezTo>
                      <a:cubicBezTo>
                        <a:pt x="159" y="0"/>
                        <a:pt x="157" y="0"/>
                        <a:pt x="156" y="1"/>
                      </a:cubicBezTo>
                      <a:cubicBezTo>
                        <a:pt x="111" y="26"/>
                        <a:pt x="111" y="26"/>
                        <a:pt x="111" y="26"/>
                      </a:cubicBezTo>
                      <a:cubicBezTo>
                        <a:pt x="110" y="27"/>
                        <a:pt x="109" y="29"/>
                        <a:pt x="109" y="31"/>
                      </a:cubicBezTo>
                      <a:cubicBezTo>
                        <a:pt x="109" y="92"/>
                        <a:pt x="109" y="92"/>
                        <a:pt x="109" y="92"/>
                      </a:cubicBezTo>
                      <a:cubicBezTo>
                        <a:pt x="109" y="94"/>
                        <a:pt x="109" y="95"/>
                        <a:pt x="110" y="96"/>
                      </a:cubicBezTo>
                      <a:cubicBezTo>
                        <a:pt x="110" y="96"/>
                        <a:pt x="110" y="96"/>
                        <a:pt x="110" y="96"/>
                      </a:cubicBezTo>
                      <a:cubicBezTo>
                        <a:pt x="110" y="96"/>
                        <a:pt x="110" y="96"/>
                        <a:pt x="110" y="96"/>
                      </a:cubicBezTo>
                      <a:cubicBezTo>
                        <a:pt x="111" y="96"/>
                        <a:pt x="111" y="97"/>
                        <a:pt x="111" y="97"/>
                      </a:cubicBezTo>
                      <a:cubicBezTo>
                        <a:pt x="143" y="116"/>
                        <a:pt x="143" y="116"/>
                        <a:pt x="143" y="116"/>
                      </a:cubicBezTo>
                      <a:cubicBezTo>
                        <a:pt x="143" y="172"/>
                        <a:pt x="143" y="172"/>
                        <a:pt x="143" y="172"/>
                      </a:cubicBezTo>
                      <a:cubicBezTo>
                        <a:pt x="104" y="194"/>
                        <a:pt x="104" y="194"/>
                        <a:pt x="104" y="194"/>
                      </a:cubicBezTo>
                      <a:cubicBezTo>
                        <a:pt x="65" y="172"/>
                        <a:pt x="65" y="172"/>
                        <a:pt x="65" y="172"/>
                      </a:cubicBezTo>
                      <a:cubicBezTo>
                        <a:pt x="65" y="116"/>
                        <a:pt x="65" y="116"/>
                        <a:pt x="65" y="116"/>
                      </a:cubicBezTo>
                      <a:cubicBezTo>
                        <a:pt x="96" y="98"/>
                        <a:pt x="96" y="98"/>
                        <a:pt x="96" y="98"/>
                      </a:cubicBezTo>
                      <a:cubicBezTo>
                        <a:pt x="98" y="97"/>
                        <a:pt x="99" y="95"/>
                        <a:pt x="99" y="93"/>
                      </a:cubicBezTo>
                      <a:cubicBezTo>
                        <a:pt x="99" y="93"/>
                        <a:pt x="99" y="93"/>
                        <a:pt x="99" y="92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9" y="29"/>
                        <a:pt x="98" y="27"/>
                        <a:pt x="96" y="26"/>
                      </a:cubicBez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0" y="0"/>
                        <a:pt x="48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1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4"/>
                        <a:pt x="2" y="87"/>
                        <a:pt x="5" y="87"/>
                      </a:cubicBezTo>
                      <a:cubicBezTo>
                        <a:pt x="8" y="87"/>
                        <a:pt x="10" y="84"/>
                        <a:pt x="10" y="82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89" y="33"/>
                        <a:pt x="89" y="33"/>
                        <a:pt x="89" y="33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57" y="108"/>
                        <a:pt x="57" y="108"/>
                        <a:pt x="57" y="108"/>
                      </a:cubicBezTo>
                      <a:cubicBezTo>
                        <a:pt x="56" y="109"/>
                        <a:pt x="55" y="111"/>
                        <a:pt x="55" y="113"/>
                      </a:cubicBezTo>
                      <a:cubicBezTo>
                        <a:pt x="55" y="174"/>
                        <a:pt x="55" y="174"/>
                        <a:pt x="55" y="174"/>
                      </a:cubicBezTo>
                      <a:cubicBezTo>
                        <a:pt x="55" y="176"/>
                        <a:pt x="56" y="178"/>
                        <a:pt x="57" y="179"/>
                      </a:cubicBezTo>
                      <a:cubicBezTo>
                        <a:pt x="101" y="204"/>
                        <a:pt x="101" y="204"/>
                        <a:pt x="101" y="204"/>
                      </a:cubicBezTo>
                      <a:cubicBezTo>
                        <a:pt x="102" y="205"/>
                        <a:pt x="103" y="205"/>
                        <a:pt x="104" y="205"/>
                      </a:cubicBezTo>
                      <a:cubicBezTo>
                        <a:pt x="105" y="205"/>
                        <a:pt x="106" y="205"/>
                        <a:pt x="106" y="204"/>
                      </a:cubicBezTo>
                      <a:cubicBezTo>
                        <a:pt x="151" y="179"/>
                        <a:pt x="151" y="179"/>
                        <a:pt x="151" y="179"/>
                      </a:cubicBezTo>
                      <a:cubicBezTo>
                        <a:pt x="152" y="178"/>
                        <a:pt x="153" y="176"/>
                        <a:pt x="153" y="174"/>
                      </a:cubicBezTo>
                      <a:cubicBezTo>
                        <a:pt x="153" y="113"/>
                        <a:pt x="153" y="113"/>
                        <a:pt x="153" y="113"/>
                      </a:cubicBezTo>
                      <a:cubicBezTo>
                        <a:pt x="153" y="111"/>
                        <a:pt x="152" y="109"/>
                        <a:pt x="151" y="108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9" y="33"/>
                        <a:pt x="119" y="33"/>
                        <a:pt x="119" y="33"/>
                      </a:cubicBezTo>
                      <a:cubicBezTo>
                        <a:pt x="158" y="11"/>
                        <a:pt x="158" y="11"/>
                        <a:pt x="158" y="11"/>
                      </a:cubicBezTo>
                      <a:cubicBezTo>
                        <a:pt x="197" y="33"/>
                        <a:pt x="197" y="33"/>
                        <a:pt x="197" y="33"/>
                      </a:cubicBezTo>
                      <a:cubicBezTo>
                        <a:pt x="197" y="81"/>
                        <a:pt x="197" y="81"/>
                        <a:pt x="197" y="81"/>
                      </a:cubicBezTo>
                      <a:cubicBezTo>
                        <a:pt x="184" y="84"/>
                        <a:pt x="175" y="95"/>
                        <a:pt x="175" y="109"/>
                      </a:cubicBezTo>
                      <a:cubicBezTo>
                        <a:pt x="175" y="124"/>
                        <a:pt x="187" y="136"/>
                        <a:pt x="202" y="136"/>
                      </a:cubicBezTo>
                      <a:cubicBezTo>
                        <a:pt x="218" y="136"/>
                        <a:pt x="230" y="124"/>
                        <a:pt x="230" y="109"/>
                      </a:cubicBezTo>
                      <a:cubicBezTo>
                        <a:pt x="230" y="95"/>
                        <a:pt x="220" y="84"/>
                        <a:pt x="207" y="81"/>
                      </a:cubicBezTo>
                      <a:close/>
                      <a:moveTo>
                        <a:pt x="202" y="126"/>
                      </a:moveTo>
                      <a:cubicBezTo>
                        <a:pt x="193" y="126"/>
                        <a:pt x="185" y="118"/>
                        <a:pt x="185" y="109"/>
                      </a:cubicBezTo>
                      <a:cubicBezTo>
                        <a:pt x="185" y="99"/>
                        <a:pt x="193" y="91"/>
                        <a:pt x="202" y="91"/>
                      </a:cubicBezTo>
                      <a:cubicBezTo>
                        <a:pt x="212" y="91"/>
                        <a:pt x="220" y="99"/>
                        <a:pt x="220" y="109"/>
                      </a:cubicBezTo>
                      <a:cubicBezTo>
                        <a:pt x="220" y="118"/>
                        <a:pt x="212" y="126"/>
                        <a:pt x="202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 bwMode="gray">
            <a:xfrm>
              <a:off x="7163688" y="1371632"/>
              <a:ext cx="539496" cy="621920"/>
              <a:chOff x="7704954" y="1651329"/>
              <a:chExt cx="629994" cy="726244"/>
            </a:xfrm>
          </p:grpSpPr>
          <p:sp>
            <p:nvSpPr>
              <p:cNvPr id="18" name="Freeform 102"/>
              <p:cNvSpPr>
                <a:spLocks noChangeAspect="1"/>
              </p:cNvSpPr>
              <p:nvPr/>
            </p:nvSpPr>
            <p:spPr bwMode="gray">
              <a:xfrm>
                <a:off x="7704954" y="1651329"/>
                <a:ext cx="629994" cy="726244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>
                <a:grpSpLocks noChangeAspect="1"/>
              </p:cNvGrpSpPr>
              <p:nvPr/>
            </p:nvGrpSpPr>
            <p:grpSpPr bwMode="gray">
              <a:xfrm>
                <a:off x="7873311" y="1845850"/>
                <a:ext cx="293280" cy="315542"/>
                <a:chOff x="-5302251" y="3636963"/>
                <a:chExt cx="1087438" cy="1169988"/>
              </a:xfrm>
              <a:solidFill>
                <a:schemeClr val="accent4"/>
              </a:solidFill>
            </p:grpSpPr>
            <p:sp>
              <p:nvSpPr>
                <p:cNvPr id="20" name="Freeform 406"/>
                <p:cNvSpPr>
                  <a:spLocks noEditPoints="1"/>
                </p:cNvSpPr>
                <p:nvPr/>
              </p:nvSpPr>
              <p:spPr bwMode="gray">
                <a:xfrm>
                  <a:off x="-5054601" y="3929063"/>
                  <a:ext cx="588963" cy="671513"/>
                </a:xfrm>
                <a:custGeom>
                  <a:avLst/>
                  <a:gdLst>
                    <a:gd name="T0" fmla="*/ 157 w 157"/>
                    <a:gd name="T1" fmla="*/ 46 h 179"/>
                    <a:gd name="T2" fmla="*/ 155 w 157"/>
                    <a:gd name="T3" fmla="*/ 43 h 179"/>
                    <a:gd name="T4" fmla="*/ 155 w 157"/>
                    <a:gd name="T5" fmla="*/ 43 h 179"/>
                    <a:gd name="T6" fmla="*/ 154 w 157"/>
                    <a:gd name="T7" fmla="*/ 43 h 179"/>
                    <a:gd name="T8" fmla="*/ 81 w 157"/>
                    <a:gd name="T9" fmla="*/ 0 h 179"/>
                    <a:gd name="T10" fmla="*/ 76 w 157"/>
                    <a:gd name="T11" fmla="*/ 0 h 179"/>
                    <a:gd name="T12" fmla="*/ 3 w 157"/>
                    <a:gd name="T13" fmla="*/ 43 h 179"/>
                    <a:gd name="T14" fmla="*/ 3 w 157"/>
                    <a:gd name="T15" fmla="*/ 43 h 179"/>
                    <a:gd name="T16" fmla="*/ 2 w 157"/>
                    <a:gd name="T17" fmla="*/ 43 h 179"/>
                    <a:gd name="T18" fmla="*/ 1 w 157"/>
                    <a:gd name="T19" fmla="*/ 46 h 179"/>
                    <a:gd name="T20" fmla="*/ 0 w 157"/>
                    <a:gd name="T21" fmla="*/ 47 h 179"/>
                    <a:gd name="T22" fmla="*/ 0 w 157"/>
                    <a:gd name="T23" fmla="*/ 47 h 179"/>
                    <a:gd name="T24" fmla="*/ 0 w 157"/>
                    <a:gd name="T25" fmla="*/ 132 h 179"/>
                    <a:gd name="T26" fmla="*/ 3 w 157"/>
                    <a:gd name="T27" fmla="*/ 136 h 179"/>
                    <a:gd name="T28" fmla="*/ 76 w 157"/>
                    <a:gd name="T29" fmla="*/ 178 h 179"/>
                    <a:gd name="T30" fmla="*/ 77 w 157"/>
                    <a:gd name="T31" fmla="*/ 178 h 179"/>
                    <a:gd name="T32" fmla="*/ 77 w 157"/>
                    <a:gd name="T33" fmla="*/ 179 h 179"/>
                    <a:gd name="T34" fmla="*/ 79 w 157"/>
                    <a:gd name="T35" fmla="*/ 179 h 179"/>
                    <a:gd name="T36" fmla="*/ 80 w 157"/>
                    <a:gd name="T37" fmla="*/ 179 h 179"/>
                    <a:gd name="T38" fmla="*/ 81 w 157"/>
                    <a:gd name="T39" fmla="*/ 178 h 179"/>
                    <a:gd name="T40" fmla="*/ 81 w 157"/>
                    <a:gd name="T41" fmla="*/ 178 h 179"/>
                    <a:gd name="T42" fmla="*/ 154 w 157"/>
                    <a:gd name="T43" fmla="*/ 136 h 179"/>
                    <a:gd name="T44" fmla="*/ 157 w 157"/>
                    <a:gd name="T45" fmla="*/ 132 h 179"/>
                    <a:gd name="T46" fmla="*/ 157 w 157"/>
                    <a:gd name="T47" fmla="*/ 47 h 179"/>
                    <a:gd name="T48" fmla="*/ 157 w 157"/>
                    <a:gd name="T49" fmla="*/ 47 h 179"/>
                    <a:gd name="T50" fmla="*/ 157 w 157"/>
                    <a:gd name="T51" fmla="*/ 46 h 179"/>
                    <a:gd name="T52" fmla="*/ 79 w 157"/>
                    <a:gd name="T53" fmla="*/ 11 h 179"/>
                    <a:gd name="T54" fmla="*/ 142 w 157"/>
                    <a:gd name="T55" fmla="*/ 47 h 179"/>
                    <a:gd name="T56" fmla="*/ 79 w 157"/>
                    <a:gd name="T57" fmla="*/ 84 h 179"/>
                    <a:gd name="T58" fmla="*/ 15 w 157"/>
                    <a:gd name="T59" fmla="*/ 47 h 179"/>
                    <a:gd name="T60" fmla="*/ 79 w 157"/>
                    <a:gd name="T61" fmla="*/ 11 h 179"/>
                    <a:gd name="T62" fmla="*/ 10 w 157"/>
                    <a:gd name="T63" fmla="*/ 56 h 179"/>
                    <a:gd name="T64" fmla="*/ 74 w 157"/>
                    <a:gd name="T65" fmla="*/ 92 h 179"/>
                    <a:gd name="T66" fmla="*/ 74 w 157"/>
                    <a:gd name="T67" fmla="*/ 165 h 179"/>
                    <a:gd name="T68" fmla="*/ 10 w 157"/>
                    <a:gd name="T69" fmla="*/ 129 h 179"/>
                    <a:gd name="T70" fmla="*/ 10 w 157"/>
                    <a:gd name="T71" fmla="*/ 56 h 179"/>
                    <a:gd name="T72" fmla="*/ 84 w 157"/>
                    <a:gd name="T73" fmla="*/ 165 h 179"/>
                    <a:gd name="T74" fmla="*/ 84 w 157"/>
                    <a:gd name="T75" fmla="*/ 92 h 179"/>
                    <a:gd name="T76" fmla="*/ 147 w 157"/>
                    <a:gd name="T77" fmla="*/ 56 h 179"/>
                    <a:gd name="T78" fmla="*/ 147 w 157"/>
                    <a:gd name="T79" fmla="*/ 129 h 179"/>
                    <a:gd name="T80" fmla="*/ 84 w 157"/>
                    <a:gd name="T81" fmla="*/ 16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57" h="179">
                      <a:moveTo>
                        <a:pt x="157" y="46"/>
                      </a:moveTo>
                      <a:cubicBezTo>
                        <a:pt x="157" y="45"/>
                        <a:pt x="156" y="44"/>
                        <a:pt x="155" y="43"/>
                      </a:cubicBezTo>
                      <a:cubicBezTo>
                        <a:pt x="155" y="43"/>
                        <a:pt x="155" y="43"/>
                        <a:pt x="155" y="43"/>
                      </a:cubicBezTo>
                      <a:cubicBezTo>
                        <a:pt x="155" y="43"/>
                        <a:pt x="155" y="43"/>
                        <a:pt x="154" y="43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0" y="0"/>
                        <a:pt x="78" y="0"/>
                        <a:pt x="76" y="0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" y="44"/>
                        <a:pt x="1" y="45"/>
                        <a:pt x="1" y="46"/>
                      </a:cubicBezTo>
                      <a:cubicBezTo>
                        <a:pt x="1" y="46"/>
                        <a:pt x="0" y="47"/>
                        <a:pt x="0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33"/>
                        <a:pt x="1" y="135"/>
                        <a:pt x="3" y="136"/>
                      </a:cubicBezTo>
                      <a:cubicBezTo>
                        <a:pt x="76" y="178"/>
                        <a:pt x="76" y="178"/>
                        <a:pt x="76" y="178"/>
                      </a:cubicBezTo>
                      <a:cubicBezTo>
                        <a:pt x="76" y="178"/>
                        <a:pt x="76" y="178"/>
                        <a:pt x="77" y="178"/>
                      </a:cubicBezTo>
                      <a:cubicBezTo>
                        <a:pt x="77" y="178"/>
                        <a:pt x="77" y="178"/>
                        <a:pt x="77" y="179"/>
                      </a:cubicBezTo>
                      <a:cubicBezTo>
                        <a:pt x="77" y="179"/>
                        <a:pt x="78" y="179"/>
                        <a:pt x="79" y="179"/>
                      </a:cubicBezTo>
                      <a:cubicBezTo>
                        <a:pt x="79" y="179"/>
                        <a:pt x="80" y="179"/>
                        <a:pt x="80" y="179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154" y="136"/>
                        <a:pt x="154" y="136"/>
                        <a:pt x="154" y="136"/>
                      </a:cubicBezTo>
                      <a:cubicBezTo>
                        <a:pt x="156" y="135"/>
                        <a:pt x="157" y="133"/>
                        <a:pt x="157" y="132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6"/>
                        <a:pt x="157" y="46"/>
                      </a:cubicBezTo>
                      <a:close/>
                      <a:moveTo>
                        <a:pt x="79" y="11"/>
                      </a:moveTo>
                      <a:cubicBezTo>
                        <a:pt x="142" y="47"/>
                        <a:pt x="142" y="47"/>
                        <a:pt x="142" y="47"/>
                      </a:cubicBezTo>
                      <a:cubicBezTo>
                        <a:pt x="79" y="84"/>
                        <a:pt x="79" y="84"/>
                        <a:pt x="79" y="8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lnTo>
                        <a:pt x="79" y="11"/>
                      </a:lnTo>
                      <a:close/>
                      <a:moveTo>
                        <a:pt x="10" y="56"/>
                      </a:moveTo>
                      <a:cubicBezTo>
                        <a:pt x="74" y="92"/>
                        <a:pt x="74" y="92"/>
                        <a:pt x="74" y="92"/>
                      </a:cubicBezTo>
                      <a:cubicBezTo>
                        <a:pt x="74" y="165"/>
                        <a:pt x="74" y="165"/>
                        <a:pt x="74" y="165"/>
                      </a:cubicBezTo>
                      <a:cubicBezTo>
                        <a:pt x="10" y="129"/>
                        <a:pt x="10" y="129"/>
                        <a:pt x="10" y="129"/>
                      </a:cubicBezTo>
                      <a:lnTo>
                        <a:pt x="10" y="56"/>
                      </a:lnTo>
                      <a:close/>
                      <a:moveTo>
                        <a:pt x="84" y="165"/>
                      </a:moveTo>
                      <a:cubicBezTo>
                        <a:pt x="84" y="92"/>
                        <a:pt x="84" y="92"/>
                        <a:pt x="84" y="92"/>
                      </a:cubicBezTo>
                      <a:cubicBezTo>
                        <a:pt x="147" y="56"/>
                        <a:pt x="147" y="56"/>
                        <a:pt x="147" y="56"/>
                      </a:cubicBezTo>
                      <a:cubicBezTo>
                        <a:pt x="147" y="129"/>
                        <a:pt x="147" y="129"/>
                        <a:pt x="147" y="129"/>
                      </a:cubicBezTo>
                      <a:lnTo>
                        <a:pt x="84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407"/>
                <p:cNvSpPr>
                  <a:spLocks noEditPoints="1"/>
                </p:cNvSpPr>
                <p:nvPr/>
              </p:nvSpPr>
              <p:spPr bwMode="gray">
                <a:xfrm>
                  <a:off x="-5302251" y="3636963"/>
                  <a:ext cx="1087438" cy="1169988"/>
                </a:xfrm>
                <a:custGeom>
                  <a:avLst/>
                  <a:gdLst>
                    <a:gd name="T0" fmla="*/ 215 w 290"/>
                    <a:gd name="T1" fmla="*/ 41 h 312"/>
                    <a:gd name="T2" fmla="*/ 209 w 290"/>
                    <a:gd name="T3" fmla="*/ 43 h 312"/>
                    <a:gd name="T4" fmla="*/ 211 w 290"/>
                    <a:gd name="T5" fmla="*/ 50 h 312"/>
                    <a:gd name="T6" fmla="*/ 280 w 290"/>
                    <a:gd name="T7" fmla="*/ 167 h 312"/>
                    <a:gd name="T8" fmla="*/ 145 w 290"/>
                    <a:gd name="T9" fmla="*/ 302 h 312"/>
                    <a:gd name="T10" fmla="*/ 10 w 290"/>
                    <a:gd name="T11" fmla="*/ 167 h 312"/>
                    <a:gd name="T12" fmla="*/ 118 w 290"/>
                    <a:gd name="T13" fmla="*/ 35 h 312"/>
                    <a:gd name="T14" fmla="*/ 145 w 290"/>
                    <a:gd name="T15" fmla="*/ 55 h 312"/>
                    <a:gd name="T16" fmla="*/ 173 w 290"/>
                    <a:gd name="T17" fmla="*/ 27 h 312"/>
                    <a:gd name="T18" fmla="*/ 145 w 290"/>
                    <a:gd name="T19" fmla="*/ 0 h 312"/>
                    <a:gd name="T20" fmla="*/ 117 w 290"/>
                    <a:gd name="T21" fmla="*/ 25 h 312"/>
                    <a:gd name="T22" fmla="*/ 0 w 290"/>
                    <a:gd name="T23" fmla="*/ 167 h 312"/>
                    <a:gd name="T24" fmla="*/ 145 w 290"/>
                    <a:gd name="T25" fmla="*/ 312 h 312"/>
                    <a:gd name="T26" fmla="*/ 290 w 290"/>
                    <a:gd name="T27" fmla="*/ 167 h 312"/>
                    <a:gd name="T28" fmla="*/ 215 w 290"/>
                    <a:gd name="T29" fmla="*/ 41 h 312"/>
                    <a:gd name="T30" fmla="*/ 145 w 290"/>
                    <a:gd name="T31" fmla="*/ 10 h 312"/>
                    <a:gd name="T32" fmla="*/ 163 w 290"/>
                    <a:gd name="T33" fmla="*/ 27 h 312"/>
                    <a:gd name="T34" fmla="*/ 145 w 290"/>
                    <a:gd name="T35" fmla="*/ 45 h 312"/>
                    <a:gd name="T36" fmla="*/ 127 w 290"/>
                    <a:gd name="T37" fmla="*/ 27 h 312"/>
                    <a:gd name="T38" fmla="*/ 145 w 290"/>
                    <a:gd name="T39" fmla="*/ 1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90" h="312">
                      <a:moveTo>
                        <a:pt x="215" y="41"/>
                      </a:moveTo>
                      <a:cubicBezTo>
                        <a:pt x="213" y="39"/>
                        <a:pt x="210" y="40"/>
                        <a:pt x="209" y="43"/>
                      </a:cubicBezTo>
                      <a:cubicBezTo>
                        <a:pt x="207" y="45"/>
                        <a:pt x="208" y="48"/>
                        <a:pt x="211" y="50"/>
                      </a:cubicBezTo>
                      <a:cubicBezTo>
                        <a:pt x="253" y="73"/>
                        <a:pt x="280" y="119"/>
                        <a:pt x="280" y="167"/>
                      </a:cubicBezTo>
                      <a:cubicBezTo>
                        <a:pt x="280" y="242"/>
                        <a:pt x="219" y="302"/>
                        <a:pt x="145" y="302"/>
                      </a:cubicBezTo>
                      <a:cubicBezTo>
                        <a:pt x="70" y="302"/>
                        <a:pt x="10" y="242"/>
                        <a:pt x="10" y="167"/>
                      </a:cubicBezTo>
                      <a:cubicBezTo>
                        <a:pt x="10" y="103"/>
                        <a:pt x="55" y="48"/>
                        <a:pt x="118" y="35"/>
                      </a:cubicBezTo>
                      <a:cubicBezTo>
                        <a:pt x="121" y="47"/>
                        <a:pt x="132" y="55"/>
                        <a:pt x="145" y="55"/>
                      </a:cubicBezTo>
                      <a:cubicBezTo>
                        <a:pt x="160" y="55"/>
                        <a:pt x="173" y="43"/>
                        <a:pt x="173" y="27"/>
                      </a:cubicBezTo>
                      <a:cubicBezTo>
                        <a:pt x="173" y="12"/>
                        <a:pt x="160" y="0"/>
                        <a:pt x="145" y="0"/>
                      </a:cubicBezTo>
                      <a:cubicBezTo>
                        <a:pt x="130" y="0"/>
                        <a:pt x="118" y="11"/>
                        <a:pt x="117" y="25"/>
                      </a:cubicBezTo>
                      <a:cubicBezTo>
                        <a:pt x="49" y="38"/>
                        <a:pt x="0" y="97"/>
                        <a:pt x="0" y="167"/>
                      </a:cubicBezTo>
                      <a:cubicBezTo>
                        <a:pt x="0" y="247"/>
                        <a:pt x="65" y="312"/>
                        <a:pt x="145" y="312"/>
                      </a:cubicBezTo>
                      <a:cubicBezTo>
                        <a:pt x="225" y="312"/>
                        <a:pt x="290" y="247"/>
                        <a:pt x="290" y="167"/>
                      </a:cubicBezTo>
                      <a:cubicBezTo>
                        <a:pt x="290" y="115"/>
                        <a:pt x="261" y="66"/>
                        <a:pt x="215" y="41"/>
                      </a:cubicBezTo>
                      <a:close/>
                      <a:moveTo>
                        <a:pt x="145" y="10"/>
                      </a:moveTo>
                      <a:cubicBezTo>
                        <a:pt x="155" y="10"/>
                        <a:pt x="163" y="18"/>
                        <a:pt x="163" y="27"/>
                      </a:cubicBezTo>
                      <a:cubicBezTo>
                        <a:pt x="163" y="37"/>
                        <a:pt x="155" y="45"/>
                        <a:pt x="145" y="45"/>
                      </a:cubicBezTo>
                      <a:cubicBezTo>
                        <a:pt x="135" y="45"/>
                        <a:pt x="127" y="37"/>
                        <a:pt x="127" y="27"/>
                      </a:cubicBezTo>
                      <a:cubicBezTo>
                        <a:pt x="127" y="18"/>
                        <a:pt x="135" y="10"/>
                        <a:pt x="14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45" name="Freeform 6"/>
          <p:cNvSpPr>
            <a:spLocks/>
          </p:cNvSpPr>
          <p:nvPr/>
        </p:nvSpPr>
        <p:spPr bwMode="gray">
          <a:xfrm>
            <a:off x="3731863" y="4969664"/>
            <a:ext cx="98634" cy="85524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Freeform 6"/>
          <p:cNvSpPr>
            <a:spLocks/>
          </p:cNvSpPr>
          <p:nvPr/>
        </p:nvSpPr>
        <p:spPr bwMode="gray">
          <a:xfrm rot="3600000">
            <a:off x="3739840" y="4634366"/>
            <a:ext cx="98606" cy="85546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Freeform 6"/>
          <p:cNvSpPr>
            <a:spLocks/>
          </p:cNvSpPr>
          <p:nvPr/>
        </p:nvSpPr>
        <p:spPr bwMode="gray">
          <a:xfrm rot="10800000">
            <a:off x="4330539" y="4634370"/>
            <a:ext cx="98632" cy="85524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8" name="Freeform 6"/>
          <p:cNvSpPr>
            <a:spLocks/>
          </p:cNvSpPr>
          <p:nvPr/>
        </p:nvSpPr>
        <p:spPr bwMode="gray">
          <a:xfrm rot="7200000">
            <a:off x="4043510" y="4459287"/>
            <a:ext cx="98606" cy="85546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9" name="Freeform 6"/>
          <p:cNvSpPr>
            <a:spLocks/>
          </p:cNvSpPr>
          <p:nvPr/>
        </p:nvSpPr>
        <p:spPr bwMode="gray">
          <a:xfrm>
            <a:off x="4333809" y="4969664"/>
            <a:ext cx="98634" cy="85524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Freeform 6"/>
          <p:cNvSpPr>
            <a:spLocks/>
          </p:cNvSpPr>
          <p:nvPr/>
        </p:nvSpPr>
        <p:spPr bwMode="gray">
          <a:xfrm rot="18000000">
            <a:off x="4034716" y="5156969"/>
            <a:ext cx="98609" cy="85546"/>
          </a:xfrm>
          <a:custGeom>
            <a:avLst/>
            <a:gdLst>
              <a:gd name="T0" fmla="*/ 190 w 303"/>
              <a:gd name="T1" fmla="*/ 30 h 263"/>
              <a:gd name="T2" fmla="*/ 286 w 303"/>
              <a:gd name="T3" fmla="*/ 196 h 263"/>
              <a:gd name="T4" fmla="*/ 248 w 303"/>
              <a:gd name="T5" fmla="*/ 263 h 263"/>
              <a:gd name="T6" fmla="*/ 56 w 303"/>
              <a:gd name="T7" fmla="*/ 263 h 263"/>
              <a:gd name="T8" fmla="*/ 17 w 303"/>
              <a:gd name="T9" fmla="*/ 196 h 263"/>
              <a:gd name="T10" fmla="*/ 113 w 303"/>
              <a:gd name="T11" fmla="*/ 30 h 263"/>
              <a:gd name="T12" fmla="*/ 190 w 303"/>
              <a:gd name="T13" fmla="*/ 3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63">
                <a:moveTo>
                  <a:pt x="190" y="30"/>
                </a:moveTo>
                <a:cubicBezTo>
                  <a:pt x="286" y="196"/>
                  <a:pt x="286" y="196"/>
                  <a:pt x="286" y="196"/>
                </a:cubicBezTo>
                <a:cubicBezTo>
                  <a:pt x="303" y="226"/>
                  <a:pt x="282" y="263"/>
                  <a:pt x="248" y="263"/>
                </a:cubicBezTo>
                <a:cubicBezTo>
                  <a:pt x="56" y="263"/>
                  <a:pt x="56" y="263"/>
                  <a:pt x="56" y="263"/>
                </a:cubicBezTo>
                <a:cubicBezTo>
                  <a:pt x="21" y="263"/>
                  <a:pt x="0" y="226"/>
                  <a:pt x="17" y="196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30" y="0"/>
                  <a:pt x="173" y="0"/>
                  <a:pt x="190" y="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09746" tIns="54873" rIns="109746" bIns="54873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gray">
          <a:xfrm>
            <a:off x="2051105" y="7094635"/>
            <a:ext cx="1601437" cy="610122"/>
          </a:xfrm>
          <a:prstGeom prst="rect">
            <a:avLst/>
          </a:prstGeom>
          <a:noFill/>
        </p:spPr>
        <p:txBody>
          <a:bodyPr wrap="none" lIns="109746" tIns="54873" rIns="109746" bIns="54873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900" b="1" dirty="0">
                <a:solidFill>
                  <a:prstClr val="black"/>
                </a:solidFill>
              </a:rPr>
              <a:t>Hortonworks </a:t>
            </a:r>
          </a:p>
          <a:p>
            <a:pPr algn="ctr">
              <a:lnSpc>
                <a:spcPct val="85000"/>
              </a:lnSpc>
            </a:pPr>
            <a:r>
              <a:rPr lang="en-US" sz="1900" b="1" dirty="0" smtClean="0">
                <a:solidFill>
                  <a:prstClr val="black"/>
                </a:solidFill>
              </a:rPr>
              <a:t>DataFlow</a:t>
            </a:r>
            <a:endParaRPr lang="en-US" sz="1900" b="1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 bwMode="gray">
          <a:xfrm>
            <a:off x="4484383" y="7100886"/>
            <a:ext cx="1632920" cy="610122"/>
          </a:xfrm>
          <a:prstGeom prst="rect">
            <a:avLst/>
          </a:prstGeom>
          <a:noFill/>
        </p:spPr>
        <p:txBody>
          <a:bodyPr wrap="none" lIns="109746" tIns="54873" rIns="109746" bIns="54873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900" b="1" dirty="0">
                <a:solidFill>
                  <a:prstClr val="black"/>
                </a:solidFill>
              </a:rPr>
              <a:t>Hortonworks </a:t>
            </a:r>
          </a:p>
          <a:p>
            <a:pPr algn="ctr">
              <a:lnSpc>
                <a:spcPct val="85000"/>
              </a:lnSpc>
            </a:pPr>
            <a:r>
              <a:rPr lang="en-US" sz="1900" b="1" dirty="0">
                <a:solidFill>
                  <a:prstClr val="black"/>
                </a:solidFill>
              </a:rPr>
              <a:t>Data Platform</a:t>
            </a:r>
          </a:p>
        </p:txBody>
      </p:sp>
    </p:spTree>
    <p:extLst>
      <p:ext uri="{BB962C8B-B14F-4D97-AF65-F5344CB8AC3E}">
        <p14:creationId xmlns:p14="http://schemas.microsoft.com/office/powerpoint/2010/main" val="6512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163E-7 2.22222E-6 L 0.00052 -0.0391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59417E-6 2.96296E-6 L 0.02084 -0.02315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1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259E-7 -0.00023 L 0.01954 0.02153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10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0815E-6 0.00023 L 3.30815E-6 0.04421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82365E-6 2.22222E-6 L -0.02045 0.02269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10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56994E-7 -2.96296E-6 L -0.02071 -0.0226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 bwMode="auto">
          <a:xfrm>
            <a:off x="7706011" y="1233121"/>
            <a:ext cx="6338189" cy="6795203"/>
          </a:xfrm>
          <a:prstGeom prst="roundRect">
            <a:avLst>
              <a:gd name="adj" fmla="val 3646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0" hangingPunct="0"/>
            <a:endParaRPr lang="en-US" sz="1440"/>
          </a:p>
        </p:txBody>
      </p:sp>
      <p:sp>
        <p:nvSpPr>
          <p:cNvPr id="25606" name="Text Box 29"/>
          <p:cNvSpPr txBox="1">
            <a:spLocks noChangeArrowheads="1"/>
          </p:cNvSpPr>
          <p:nvPr/>
        </p:nvSpPr>
        <p:spPr bwMode="auto">
          <a:xfrm>
            <a:off x="7383763" y="1242060"/>
            <a:ext cx="682574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dirty="0" smtClean="0">
                <a:solidFill>
                  <a:srgbClr val="006600"/>
                </a:solidFill>
                <a:ea typeface="MS PGothic" charset="0"/>
                <a:cs typeface="MS PGothic" charset="0"/>
              </a:rPr>
              <a:t>Next Generation Analytics</a:t>
            </a:r>
            <a: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  <a:t/>
            </a:r>
            <a:b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Iterative &amp; Exploratory</a:t>
            </a:r>
            <a:b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Data is the structure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695043" y="1242060"/>
            <a:ext cx="6338189" cy="6795203"/>
          </a:xfrm>
          <a:prstGeom prst="roundRect">
            <a:avLst>
              <a:gd name="adj" fmla="val 3646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0" hangingPunct="0"/>
            <a:endParaRPr lang="en-US" sz="1440"/>
          </a:p>
        </p:txBody>
      </p:sp>
      <p:sp>
        <p:nvSpPr>
          <p:cNvPr id="25610" name="Text Box 29"/>
          <p:cNvSpPr txBox="1">
            <a:spLocks noChangeArrowheads="1"/>
          </p:cNvSpPr>
          <p:nvPr/>
        </p:nvSpPr>
        <p:spPr bwMode="auto">
          <a:xfrm>
            <a:off x="611348" y="1242060"/>
            <a:ext cx="658196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dirty="0">
                <a:solidFill>
                  <a:srgbClr val="006600"/>
                </a:solidFill>
                <a:ea typeface="MS PGothic" charset="0"/>
                <a:cs typeface="MS PGothic" charset="0"/>
              </a:rPr>
              <a:t>Traditional  Analytics</a:t>
            </a:r>
            <a: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  <a:t/>
            </a:r>
            <a:b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Structured &amp; Repeatable</a:t>
            </a:r>
            <a:b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Structure built to store data</a:t>
            </a:r>
          </a:p>
        </p:txBody>
      </p:sp>
      <p:sp>
        <p:nvSpPr>
          <p:cNvPr id="25611" name="Slide Number Placeholder 1"/>
          <p:cNvSpPr txBox="1">
            <a:spLocks noGrp="1"/>
          </p:cNvSpPr>
          <p:nvPr/>
        </p:nvSpPr>
        <p:spPr bwMode="auto">
          <a:xfrm>
            <a:off x="-259646" y="7985760"/>
            <a:ext cx="69324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0" hangingPunct="0"/>
            <a:fld id="{FB5C757A-1C34-214B-A0A4-56C57DC14BD8}" type="slidenum">
              <a:rPr lang="en-US" sz="960" b="0">
                <a:ea typeface="MS PGothic" charset="0"/>
                <a:cs typeface="MS PGothic" charset="0"/>
              </a:rPr>
              <a:pPr algn="r" eaLnBrk="0" hangingPunct="0"/>
              <a:t>7</a:t>
            </a:fld>
            <a:endParaRPr lang="en-US" sz="960" b="0">
              <a:ea typeface="MS PGothic" charset="0"/>
              <a:cs typeface="MS PGothic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906" y="624840"/>
            <a:ext cx="13895261" cy="4572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endParaRPr lang="en-US" sz="3360" b="1" kern="0" dirty="0">
              <a:solidFill>
                <a:schemeClr val="hlink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5" name="Title 1"/>
          <p:cNvSpPr txBox="1">
            <a:spLocks/>
          </p:cNvSpPr>
          <p:nvPr/>
        </p:nvSpPr>
        <p:spPr>
          <a:xfrm>
            <a:off x="916115" y="182880"/>
            <a:ext cx="13163932" cy="1219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endParaRPr lang="en-US" sz="4320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1494" y="681635"/>
            <a:ext cx="13167360" cy="470898"/>
          </a:xfrm>
        </p:spPr>
        <p:txBody>
          <a:bodyPr/>
          <a:lstStyle/>
          <a:p>
            <a:r>
              <a:rPr lang="en-US" dirty="0"/>
              <a:t>Modern Data </a:t>
            </a:r>
            <a:r>
              <a:rPr lang="en-US" dirty="0" smtClean="0"/>
              <a:t>Applications approach to Insights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3236" y="2404731"/>
            <a:ext cx="6338189" cy="3270851"/>
            <a:chOff x="733236" y="2404731"/>
            <a:chExt cx="6338189" cy="3270851"/>
          </a:xfrm>
        </p:grpSpPr>
        <p:sp>
          <p:nvSpPr>
            <p:cNvPr id="25842" name="Rectangle 3"/>
            <p:cNvSpPr>
              <a:spLocks noChangeArrowheads="1"/>
            </p:cNvSpPr>
            <p:nvPr/>
          </p:nvSpPr>
          <p:spPr bwMode="auto">
            <a:xfrm>
              <a:off x="733236" y="5152362"/>
              <a:ext cx="63381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/>
                  <a:ea typeface="MS PGothic" charset="0"/>
                  <a:cs typeface="Arial"/>
                </a:rPr>
                <a:t>Start with hypothesis</a:t>
              </a:r>
            </a:p>
            <a:p>
              <a:pPr algn="ctr" eaLnBrk="0" hangingPunct="0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/>
                  <a:ea typeface="MS PGothic" charset="0"/>
                  <a:cs typeface="Arial"/>
                </a:rPr>
                <a:t>Test against selected data</a:t>
              </a:r>
            </a:p>
          </p:txBody>
        </p:sp>
        <p:pic>
          <p:nvPicPr>
            <p:cNvPr id="9" name="Picture 8" descr="Hadoop_v_Legacy_Icons-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30" y="2404731"/>
              <a:ext cx="5486400" cy="27432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661821" y="2409162"/>
            <a:ext cx="6269626" cy="3270851"/>
            <a:chOff x="7661821" y="2409162"/>
            <a:chExt cx="6269626" cy="3270851"/>
          </a:xfrm>
        </p:grpSpPr>
        <p:sp>
          <p:nvSpPr>
            <p:cNvPr id="25796" name="TextBox 230"/>
            <p:cNvSpPr txBox="1">
              <a:spLocks noChangeArrowheads="1"/>
            </p:cNvSpPr>
            <p:nvPr/>
          </p:nvSpPr>
          <p:spPr bwMode="auto">
            <a:xfrm>
              <a:off x="7661821" y="5156793"/>
              <a:ext cx="62696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/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Data leads the way </a:t>
              </a:r>
              <a:b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</a:br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Explore </a:t>
              </a:r>
              <a:r>
                <a:rPr lang="en-US" sz="1400" i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all </a:t>
              </a:r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data, identify correlations</a:t>
              </a:r>
            </a:p>
          </p:txBody>
        </p:sp>
        <p:pic>
          <p:nvPicPr>
            <p:cNvPr id="10" name="Picture 9" descr="Hadoop_v_Legacy_Icons-0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4" y="2409162"/>
              <a:ext cx="5486400" cy="2743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159130" y="5858818"/>
            <a:ext cx="5486400" cy="2112741"/>
            <a:chOff x="1159130" y="5858818"/>
            <a:chExt cx="5486400" cy="2112741"/>
          </a:xfrm>
        </p:grpSpPr>
        <p:sp>
          <p:nvSpPr>
            <p:cNvPr id="25784" name="Rectangle 399"/>
            <p:cNvSpPr>
              <a:spLocks noChangeArrowheads="1"/>
            </p:cNvSpPr>
            <p:nvPr/>
          </p:nvSpPr>
          <p:spPr bwMode="auto">
            <a:xfrm>
              <a:off x="1181429" y="7663782"/>
              <a:ext cx="5441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Analyze after landing…</a:t>
              </a:r>
            </a:p>
          </p:txBody>
        </p:sp>
        <p:pic>
          <p:nvPicPr>
            <p:cNvPr id="11" name="Picture 10" descr="Hadoop_v_Legacy_Icons-0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30" y="5858818"/>
              <a:ext cx="5486400" cy="18288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053434" y="5858818"/>
            <a:ext cx="5486400" cy="2126417"/>
            <a:chOff x="8053434" y="5858818"/>
            <a:chExt cx="5486400" cy="2126417"/>
          </a:xfrm>
        </p:grpSpPr>
        <p:sp>
          <p:nvSpPr>
            <p:cNvPr id="25659" name="Rectangle 455"/>
            <p:cNvSpPr>
              <a:spLocks noChangeArrowheads="1"/>
            </p:cNvSpPr>
            <p:nvPr/>
          </p:nvSpPr>
          <p:spPr bwMode="auto">
            <a:xfrm>
              <a:off x="8075733" y="7677458"/>
              <a:ext cx="5441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Analyze in motion…</a:t>
              </a:r>
            </a:p>
          </p:txBody>
        </p:sp>
        <p:pic>
          <p:nvPicPr>
            <p:cNvPr id="12" name="Picture 11" descr="Hadoop_v_Legacy_Icons-0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4" y="5858818"/>
              <a:ext cx="54864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734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830923"/>
            <a:ext cx="13167360" cy="470898"/>
          </a:xfrm>
        </p:spPr>
        <p:txBody>
          <a:bodyPr/>
          <a:lstStyle/>
          <a:p>
            <a:r>
              <a:rPr lang="en-US" dirty="0" smtClean="0"/>
              <a:t>High-Level Overview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58890" y="51504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1290" y="53028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3690" y="54552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6090" y="5607696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8890" y="18296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1290" y="19820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3690" y="21344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6090" y="2286877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657674" y="27223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10074" y="28747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62474" y="30271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14874" y="31795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78460" y="31795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05090" y="5645662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87864" y="2085593"/>
            <a:ext cx="8076054" cy="53502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17632" y="2272205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29439" y="5619901"/>
            <a:ext cx="1791477" cy="1306286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12113607" y="5719191"/>
            <a:ext cx="2141093" cy="1105002"/>
          </a:xfrm>
          <a:prstGeom prst="can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>
            <a:off x="6642125" y="5661213"/>
            <a:ext cx="2141093" cy="1105002"/>
          </a:xfrm>
          <a:prstGeom prst="can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8931" y="7095004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70439" y="3758521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1329435" y="3743107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23214" y="7079590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28158" y="4579515"/>
            <a:ext cx="1179810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 smtClean="0"/>
              <a:t>NiFi</a:t>
            </a:r>
            <a:r>
              <a:rPr lang="en-US" sz="2600" b="1" dirty="0" smtClean="0"/>
              <a:t> Hub</a:t>
            </a:r>
            <a:endParaRPr lang="en-US" sz="2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751732" y="4538204"/>
            <a:ext cx="164493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Broker</a:t>
            </a:r>
            <a:endParaRPr lang="en-US" sz="2600" b="1" dirty="0"/>
          </a:p>
        </p:txBody>
      </p:sp>
      <p:sp>
        <p:nvSpPr>
          <p:cNvPr id="29" name="Down Arrow 28"/>
          <p:cNvSpPr/>
          <p:nvPr/>
        </p:nvSpPr>
        <p:spPr>
          <a:xfrm rot="5400000" flipV="1">
            <a:off x="3213547" y="2587861"/>
            <a:ext cx="427934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5400000" flipV="1">
            <a:off x="3191249" y="5967763"/>
            <a:ext cx="447366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5400000" flipV="1">
            <a:off x="9093262" y="3480929"/>
            <a:ext cx="42705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5400000" flipV="1">
            <a:off x="11630649" y="3473592"/>
            <a:ext cx="441728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11559221" y="5974733"/>
            <a:ext cx="41760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3062857" y="4560435"/>
            <a:ext cx="8058" cy="1093912"/>
          </a:xfrm>
          <a:prstGeom prst="straightConnector1">
            <a:avLst/>
          </a:prstGeom>
          <a:ln w="12700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33165" y="3027105"/>
            <a:ext cx="877068" cy="500743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705392" y="4028591"/>
            <a:ext cx="904841" cy="2339791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571482" y="6025868"/>
            <a:ext cx="1166513" cy="73571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Column DB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22555" y="5935286"/>
            <a:ext cx="1166513" cy="73571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Data Store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432105" y="4540547"/>
            <a:ext cx="8058" cy="1093912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580613" y="1747239"/>
            <a:ext cx="2126609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Live Dashboard</a:t>
            </a:r>
            <a:endParaRPr lang="en-US" sz="2600" b="1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2274207" y="1790014"/>
            <a:ext cx="834029" cy="1293074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84" y="3277598"/>
            <a:ext cx="1552583" cy="100917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15" y="5719756"/>
            <a:ext cx="1313425" cy="118528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052" y="3177587"/>
            <a:ext cx="1895064" cy="1401509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5400000" flipV="1">
            <a:off x="8986037" y="5979640"/>
            <a:ext cx="41760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20" y="-75886"/>
            <a:ext cx="3334192" cy="18136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24" y="2585282"/>
            <a:ext cx="1555741" cy="6734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8" y="5924125"/>
            <a:ext cx="1555741" cy="6734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36" y="2483664"/>
            <a:ext cx="1396796" cy="85956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71" y="5831054"/>
            <a:ext cx="1396796" cy="859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14" y="3406844"/>
            <a:ext cx="1396796" cy="85956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068532" y="7487291"/>
            <a:ext cx="2714719" cy="68018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Center</a:t>
            </a:r>
            <a:br>
              <a:rPr lang="en-US" sz="2600" b="1" dirty="0" smtClean="0"/>
            </a:br>
            <a:r>
              <a:rPr lang="en-US" sz="2600" dirty="0" smtClean="0"/>
              <a:t>(on premises/cloud)</a:t>
            </a:r>
            <a:endParaRPr lang="en-US" sz="2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11775" y="6847340"/>
            <a:ext cx="2188071" cy="3430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HDFS/S3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932818" y="6865673"/>
            <a:ext cx="2531100" cy="3430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err="1" smtClean="0"/>
              <a:t>HBase</a:t>
            </a:r>
            <a:r>
              <a:rPr lang="en-US" sz="2600" dirty="0" smtClean="0"/>
              <a:t>/Cassandra</a:t>
            </a:r>
          </a:p>
        </p:txBody>
      </p:sp>
    </p:spTree>
    <p:extLst>
      <p:ext uri="{BB962C8B-B14F-4D97-AF65-F5344CB8AC3E}">
        <p14:creationId xmlns:p14="http://schemas.microsoft.com/office/powerpoint/2010/main" val="7932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36" grpId="0" animBg="1"/>
      <p:bldP spid="58" grpId="0"/>
      <p:bldP spid="59" grpId="0"/>
      <p:bldP spid="71" grpId="0" animBg="1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2742502"/>
            <a:ext cx="5778500" cy="515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148" y="2903275"/>
            <a:ext cx="2032000" cy="515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517" y="224544"/>
            <a:ext cx="13167360" cy="484748"/>
          </a:xfrm>
        </p:spPr>
        <p:txBody>
          <a:bodyPr/>
          <a:lstStyle/>
          <a:p>
            <a:r>
              <a:rPr lang="en-US" dirty="0" smtClean="0"/>
              <a:t>Use Case Description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03720" y="3171689"/>
            <a:ext cx="1676866" cy="166497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03720" y="4836658"/>
            <a:ext cx="154986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2094075" y="5062349"/>
            <a:ext cx="1439211" cy="987829"/>
          </a:xfrm>
          <a:prstGeom prst="bentConnector3">
            <a:avLst>
              <a:gd name="adj1" fmla="val 99020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8"/>
          <p:cNvCxnSpPr/>
          <p:nvPr/>
        </p:nvCxnSpPr>
        <p:spPr>
          <a:xfrm>
            <a:off x="4309949" y="3107150"/>
            <a:ext cx="1848225" cy="127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8"/>
          <p:cNvCxnSpPr/>
          <p:nvPr/>
        </p:nvCxnSpPr>
        <p:spPr>
          <a:xfrm>
            <a:off x="4309949" y="5127674"/>
            <a:ext cx="1848225" cy="127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8"/>
          <p:cNvCxnSpPr/>
          <p:nvPr/>
        </p:nvCxnSpPr>
        <p:spPr>
          <a:xfrm>
            <a:off x="4309949" y="7490043"/>
            <a:ext cx="1848225" cy="127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8"/>
          <p:cNvCxnSpPr/>
          <p:nvPr/>
        </p:nvCxnSpPr>
        <p:spPr>
          <a:xfrm>
            <a:off x="8053652" y="5192988"/>
            <a:ext cx="851984" cy="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8"/>
          <p:cNvCxnSpPr/>
          <p:nvPr/>
        </p:nvCxnSpPr>
        <p:spPr>
          <a:xfrm rot="5400000" flipH="1" flipV="1">
            <a:off x="7048801" y="6197839"/>
            <a:ext cx="2282985" cy="241130"/>
          </a:xfrm>
          <a:prstGeom prst="bentConnector3">
            <a:avLst>
              <a:gd name="adj1" fmla="val -1408"/>
            </a:avLst>
          </a:prstGeom>
          <a:ln w="28575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2"/>
          <p:cNvCxnSpPr/>
          <p:nvPr/>
        </p:nvCxnSpPr>
        <p:spPr>
          <a:xfrm rot="16200000" flipH="1">
            <a:off x="2106773" y="6486055"/>
            <a:ext cx="1286806" cy="860819"/>
          </a:xfrm>
          <a:prstGeom prst="bentConnector3">
            <a:avLst>
              <a:gd name="adj1" fmla="val 9824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sz="quarter" idx="10"/>
          </p:nvPr>
        </p:nvSpPr>
        <p:spPr>
          <a:xfrm>
            <a:off x="519991" y="932656"/>
            <a:ext cx="13167360" cy="1954381"/>
          </a:xfrm>
        </p:spPr>
        <p:txBody>
          <a:bodyPr/>
          <a:lstStyle/>
          <a:p>
            <a:r>
              <a:rPr lang="en-US" b="1" dirty="0" smtClean="0"/>
              <a:t>Business Goal / Requirements</a:t>
            </a:r>
          </a:p>
          <a:p>
            <a:pPr lvl="1"/>
            <a:r>
              <a:rPr lang="en-US" b="1" dirty="0" smtClean="0"/>
              <a:t>Company X wants to provide a Managed Service for patients/users who wants to be alerted when their resting heart rate increases past a certain configured threshold</a:t>
            </a:r>
            <a:endParaRPr lang="en-US" dirty="0" smtClean="0"/>
          </a:p>
          <a:p>
            <a:pPr lvl="1"/>
            <a:r>
              <a:rPr lang="en-US" dirty="0" smtClean="0"/>
              <a:t>Support any major wearable device in the market. 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14" y="3909423"/>
            <a:ext cx="1320800" cy="207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468" y="2748447"/>
            <a:ext cx="2628900" cy="5080000"/>
          </a:xfrm>
          <a:prstGeom prst="rect">
            <a:avLst/>
          </a:prstGeom>
        </p:spPr>
      </p:pic>
      <p:cxnSp>
        <p:nvCxnSpPr>
          <p:cNvPr id="41" name="Straight Arrow Connector 18"/>
          <p:cNvCxnSpPr/>
          <p:nvPr/>
        </p:nvCxnSpPr>
        <p:spPr>
          <a:xfrm rot="16200000" flipH="1">
            <a:off x="7418583" y="4252477"/>
            <a:ext cx="1527346" cy="192901"/>
          </a:xfrm>
          <a:prstGeom prst="bentConnector3">
            <a:avLst>
              <a:gd name="adj1" fmla="val 1579"/>
            </a:avLst>
          </a:prstGeom>
          <a:ln w="28575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_16X9_Template_2016">
  <a:themeElements>
    <a:clrScheme name="Custom 81">
      <a:dk1>
        <a:sysClr val="windowText" lastClr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2016_BW1.potx" id="{D49CF724-EE59-402D-8082-7D926FB68B25}" vid="{359A820C-C3BA-4E58-BA80-ECB46B7564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Hortonworks_16X9_Template_2016</Template>
  <TotalTime>20159</TotalTime>
  <Words>988</Words>
  <Application>Microsoft Macintosh PowerPoint</Application>
  <PresentationFormat>Custom</PresentationFormat>
  <Paragraphs>299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Calibri</vt:lpstr>
      <vt:lpstr>Courier</vt:lpstr>
      <vt:lpstr>Lucida Grande</vt:lpstr>
      <vt:lpstr>MS PGothic</vt:lpstr>
      <vt:lpstr>Times New Roman</vt:lpstr>
      <vt:lpstr>Wingdings</vt:lpstr>
      <vt:lpstr>Wingdings 2</vt:lpstr>
      <vt:lpstr>ヒラギノ角ゴ Pro W3</vt:lpstr>
      <vt:lpstr>Arial</vt:lpstr>
      <vt:lpstr>Hortonworks_16X9_Template_2016</vt:lpstr>
      <vt:lpstr>Introduction to Spark Streaming with NiFi &amp; Kafka</vt:lpstr>
      <vt:lpstr>Agenda</vt:lpstr>
      <vt:lpstr>Streaming Fundamentals</vt:lpstr>
      <vt:lpstr>Data Sources</vt:lpstr>
      <vt:lpstr>What is Stream Processing?</vt:lpstr>
      <vt:lpstr>Modern Data Applications Custom or Off the Shelf</vt:lpstr>
      <vt:lpstr>Modern Data Applications approach to Insights</vt:lpstr>
      <vt:lpstr>High-Level Overview</vt:lpstr>
      <vt:lpstr>Use Case Description</vt:lpstr>
      <vt:lpstr>Apache Spark Streaming</vt:lpstr>
      <vt:lpstr>Spark Ecosystem</vt:lpstr>
      <vt:lpstr>Spark Streaming</vt:lpstr>
      <vt:lpstr>Spark Streaming</vt:lpstr>
      <vt:lpstr>Spark Streaming</vt:lpstr>
      <vt:lpstr>Spark Streaming</vt:lpstr>
      <vt:lpstr>Spark Streaming</vt:lpstr>
      <vt:lpstr>Join Operations</vt:lpstr>
      <vt:lpstr>Streaming MLlib</vt:lpstr>
      <vt:lpstr>Checkpointing</vt:lpstr>
      <vt:lpstr>Initialize Streaming Context</vt:lpstr>
      <vt:lpstr>Apache Kafka</vt:lpstr>
      <vt:lpstr>PowerPoint Presentation</vt:lpstr>
      <vt:lpstr>Kafka Architecture</vt:lpstr>
      <vt:lpstr>Kafka Architecture</vt:lpstr>
      <vt:lpstr>Apache Kafka</vt:lpstr>
      <vt:lpstr>Kafka-Spark Connector Types</vt:lpstr>
      <vt:lpstr>PowerPoint Presentation</vt:lpstr>
      <vt:lpstr>PowerPoint Presentation</vt:lpstr>
      <vt:lpstr>Apache NiFi High Level Capabilities</vt:lpstr>
      <vt:lpstr>Deeper Ecosystem Integration: 170+ Processors</vt:lpstr>
      <vt:lpstr>Apache NiFi Subproject: MiNiFi</vt:lpstr>
      <vt:lpstr>Apache NiFi Managed Dataflow</vt:lpstr>
      <vt:lpstr>Review</vt:lpstr>
      <vt:lpstr>PowerPoint Presentation</vt:lpstr>
      <vt:lpstr>Final Comments</vt:lpstr>
      <vt:lpstr>Facebook Engineering Blog on Spark Deployment</vt:lpstr>
      <vt:lpstr>Thanks! T: @RobH8z E: rhryniewicz@hortonworks.com</vt:lpstr>
    </vt:vector>
  </TitlesOfParts>
  <Company>Microsoft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with a Maximum of Three Lines of Copy</dc:title>
  <dc:creator>martin</dc:creator>
  <cp:lastModifiedBy>Robert Hryniewicz</cp:lastModifiedBy>
  <cp:revision>182</cp:revision>
  <dcterms:created xsi:type="dcterms:W3CDTF">2016-03-23T16:01:56Z</dcterms:created>
  <dcterms:modified xsi:type="dcterms:W3CDTF">2016-09-27T20:11:28Z</dcterms:modified>
</cp:coreProperties>
</file>